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6" r:id="rId1"/>
  </p:sldMasterIdLst>
  <p:notesMasterIdLst>
    <p:notesMasterId r:id="rId86"/>
  </p:notesMasterIdLst>
  <p:handoutMasterIdLst>
    <p:handoutMasterId r:id="rId87"/>
  </p:handoutMasterIdLst>
  <p:sldIdLst>
    <p:sldId id="256" r:id="rId2"/>
    <p:sldId id="257" r:id="rId3"/>
    <p:sldId id="258" r:id="rId4"/>
    <p:sldId id="263" r:id="rId5"/>
    <p:sldId id="262" r:id="rId6"/>
    <p:sldId id="260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6" r:id="rId57"/>
    <p:sldId id="317" r:id="rId58"/>
    <p:sldId id="318" r:id="rId59"/>
    <p:sldId id="319" r:id="rId60"/>
    <p:sldId id="320" r:id="rId61"/>
    <p:sldId id="321" r:id="rId62"/>
    <p:sldId id="322" r:id="rId63"/>
    <p:sldId id="323" r:id="rId64"/>
    <p:sldId id="324" r:id="rId65"/>
    <p:sldId id="325" r:id="rId66"/>
    <p:sldId id="326" r:id="rId67"/>
    <p:sldId id="327" r:id="rId68"/>
    <p:sldId id="328" r:id="rId69"/>
    <p:sldId id="329" r:id="rId70"/>
    <p:sldId id="330" r:id="rId71"/>
    <p:sldId id="331" r:id="rId72"/>
    <p:sldId id="332" r:id="rId73"/>
    <p:sldId id="333" r:id="rId74"/>
    <p:sldId id="334" r:id="rId75"/>
    <p:sldId id="335" r:id="rId76"/>
    <p:sldId id="336" r:id="rId77"/>
    <p:sldId id="337" r:id="rId78"/>
    <p:sldId id="338" r:id="rId79"/>
    <p:sldId id="339" r:id="rId80"/>
    <p:sldId id="340" r:id="rId81"/>
    <p:sldId id="341" r:id="rId82"/>
    <p:sldId id="314" r:id="rId83"/>
    <p:sldId id="315" r:id="rId84"/>
    <p:sldId id="289" r:id="rId8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A76D2-5E65-46DA-9051-DCDFCA4EE496}" type="datetimeFigureOut">
              <a:rPr lang="pt-BR" smtClean="0"/>
              <a:pPr/>
              <a:t>03/08/2012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B2D6A-6ADC-40AA-B798-45EF0CA0BC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15FD5-861B-410A-9E7F-0878D52E1A1D}" type="datetimeFigureOut">
              <a:rPr lang="pt-BR" smtClean="0"/>
              <a:pPr/>
              <a:t>03/08/2012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57136-7B0D-4809-B3F7-389071FCE93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BCFA7-795C-4C7A-989E-95681D80779D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F3C4A-EFB0-46A7-B30B-2CCB0C92BCC8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16B1-0ED8-4346-B8D4-05BD02A2C856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A424-1FE3-4523-B5FC-3D91E6F521B3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8AE9-BEF1-4CFA-98FA-1708C7D7105F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F9A0-D2F9-4D53-A61D-0D919D5D2921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FDCB5-9B02-4CAC-AE3E-022AFF4A6CD0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7BC8D-CCC1-4357-A4FD-D22D2D3C08C4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158D-F9F8-4BF3-A03C-14E306ED4DBA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A083F-808C-4273-89FD-B4E333B8F36E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2F9FA93-2FCD-49D1-86FE-E34B82189CE6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mailto:lccfonseca@gmail.com" TargetMode="External"/><Relationship Id="rId2" Type="http://schemas.openxmlformats.org/officeDocument/2006/relationships/hyperlink" Target="mailto:lccf@ufma.b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lccfonseca@hotmail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Prof. Dr. Luís Carlos Costa Fonseca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Estruturas de Dados</a:t>
            </a:r>
            <a:br>
              <a:rPr lang="pt-BR" dirty="0" smtClean="0"/>
            </a:br>
            <a:r>
              <a:rPr lang="pt-BR" dirty="0" smtClean="0"/>
              <a:t>(Ordenação e Pesquisa)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Estruturas de Dados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Estruturas de dados e algoritmos estão intimamente ligados:</a:t>
            </a:r>
          </a:p>
          <a:p>
            <a:pPr lvl="1"/>
            <a:r>
              <a:rPr lang="pt-BR" dirty="0" smtClean="0"/>
              <a:t>não se pode estudar estruturas de dados sem considerar os algoritmos associados a elas;</a:t>
            </a:r>
          </a:p>
          <a:p>
            <a:pPr lvl="1"/>
            <a:r>
              <a:rPr lang="pt-BR" dirty="0" smtClean="0"/>
              <a:t>assim como a escolha dos algoritmos em geral depende da representação e da estrutura dos dados.</a:t>
            </a:r>
          </a:p>
          <a:p>
            <a:r>
              <a:rPr lang="pt-BR" dirty="0" smtClean="0"/>
              <a:t>Para resolver um problema é necessário escolher uma abstração da realidade, em geral mediante a </a:t>
            </a:r>
            <a:r>
              <a:rPr lang="pt-BR" dirty="0" err="1" smtClean="0"/>
              <a:t>deﬁnição</a:t>
            </a:r>
            <a:r>
              <a:rPr lang="pt-BR" dirty="0" smtClean="0"/>
              <a:t> de um conjunto de dados que representa a situação real;</a:t>
            </a:r>
          </a:p>
          <a:p>
            <a:r>
              <a:rPr lang="pt-BR" dirty="0" smtClean="0"/>
              <a:t>A seguir, deve ser escolhida a forma de representar esses dados.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Escolha da Representação dos Dados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11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escolha da representação dos dados é determinada, entre outras, pelas operações a serem realizadas sobre os dados;</a:t>
            </a:r>
          </a:p>
          <a:p>
            <a:r>
              <a:rPr lang="pt-BR" dirty="0" smtClean="0"/>
              <a:t>Considere a operação de adição:</a:t>
            </a:r>
          </a:p>
          <a:p>
            <a:pPr lvl="1"/>
            <a:r>
              <a:rPr lang="pt-BR" dirty="0" smtClean="0"/>
              <a:t>Para pequenos números, uma boa representação é por meio de barras verticais (caso em que a operação de adição é bastante simples);</a:t>
            </a:r>
          </a:p>
          <a:p>
            <a:pPr lvl="1"/>
            <a:r>
              <a:rPr lang="pt-BR" dirty="0" smtClean="0"/>
              <a:t>Já a representação por dígitos decimais requer regras relativamente complicadas, as quais devem ser memorizadas;</a:t>
            </a:r>
          </a:p>
          <a:p>
            <a:pPr lvl="1"/>
            <a:r>
              <a:rPr lang="pt-BR" dirty="0" smtClean="0"/>
              <a:t>Entretanto, quando consideramos a adição de grandes números é mais fácil a representação por dígitos decimais (devido ao princípio baseado no peso relativo da posição de cada dígito);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Programas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12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Programar é basicamente estruturar dados e construir algoritmos;</a:t>
            </a:r>
          </a:p>
          <a:p>
            <a:r>
              <a:rPr lang="pt-BR" dirty="0" smtClean="0"/>
              <a:t>Programas são formulações concretas de algoritmos abstratos, baseados em representações e estruturas específicas de dados;</a:t>
            </a:r>
          </a:p>
          <a:p>
            <a:r>
              <a:rPr lang="pt-BR" dirty="0" smtClean="0"/>
              <a:t>Programas representam uma classe especial de algoritmos capazes de serem seguidos por computadores;</a:t>
            </a:r>
          </a:p>
          <a:p>
            <a:r>
              <a:rPr lang="pt-BR" dirty="0" smtClean="0"/>
              <a:t>Um computador só é capaz de seguir programas em linguagem de máquina (seqüência de instruções obscuras e desconfortáveis).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Programas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13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É necessário construir linguagens mais adequadas, que facilitem a tarefa de programar um computador;</a:t>
            </a:r>
          </a:p>
          <a:p>
            <a:r>
              <a:rPr lang="pt-BR" dirty="0" smtClean="0"/>
              <a:t>Uma linguagem de programação é uma técnica de notação para programar, com a intenção de servir de veículo tanto para a expressão do raciocínio algorítmico quanto para a execução automática de um algoritmo por um computador.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Dados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14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Caracteriza o conjunto de valores a que uma constante pertence, ou que podem ser assumidos por uma variável ou expressão, ou que podem ser gerados por uma função.</a:t>
            </a:r>
          </a:p>
          <a:p>
            <a:r>
              <a:rPr lang="pt-BR" dirty="0" smtClean="0"/>
              <a:t>Tipos simples de dados são grupos de valores indivisíveis (como os tipos básicos </a:t>
            </a:r>
            <a:r>
              <a:rPr lang="pt-BR" dirty="0" err="1" smtClean="0"/>
              <a:t>integer</a:t>
            </a:r>
            <a:r>
              <a:rPr lang="pt-BR" dirty="0" smtClean="0"/>
              <a:t>, </a:t>
            </a:r>
            <a:r>
              <a:rPr lang="pt-BR" dirty="0" err="1" smtClean="0"/>
              <a:t>boolean</a:t>
            </a:r>
            <a:r>
              <a:rPr lang="pt-BR" dirty="0" smtClean="0"/>
              <a:t>, </a:t>
            </a:r>
            <a:r>
              <a:rPr lang="pt-BR" dirty="0" err="1" smtClean="0"/>
              <a:t>char</a:t>
            </a:r>
            <a:r>
              <a:rPr lang="pt-BR" dirty="0" smtClean="0"/>
              <a:t> e real do Pascal).</a:t>
            </a:r>
          </a:p>
          <a:p>
            <a:pPr lvl="1"/>
            <a:r>
              <a:rPr lang="pt-BR" dirty="0" smtClean="0"/>
              <a:t>Exemplo: uma variável do tipo </a:t>
            </a:r>
            <a:r>
              <a:rPr lang="pt-BR" dirty="0" err="1" smtClean="0"/>
              <a:t>boolean</a:t>
            </a:r>
            <a:r>
              <a:rPr lang="pt-BR" dirty="0" smtClean="0"/>
              <a:t> pode assumir o valor verdadeiro ou o valor falso, e nenhum outro valor.</a:t>
            </a:r>
          </a:p>
          <a:p>
            <a:r>
              <a:rPr lang="pt-BR" dirty="0" smtClean="0"/>
              <a:t>Os tipos estruturados em geral definem uma coleção de valores simples, ou um agregado de valores de tipos diferentes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Abstratos de Dados (</a:t>
            </a:r>
            <a:r>
              <a:rPr lang="pt-BR" dirty="0" err="1" smtClean="0"/>
              <a:t>TAD’s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15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Modelo matemático, acompanhado das operações </a:t>
            </a:r>
            <a:r>
              <a:rPr lang="pt-BR" dirty="0" err="1" smtClean="0"/>
              <a:t>deﬁnidas</a:t>
            </a:r>
            <a:r>
              <a:rPr lang="pt-BR" dirty="0" smtClean="0"/>
              <a:t> sobre o modelo;</a:t>
            </a:r>
          </a:p>
          <a:p>
            <a:pPr lvl="1"/>
            <a:r>
              <a:rPr lang="pt-BR" dirty="0" smtClean="0"/>
              <a:t>Exemplo: o conjunto dos inteiros acompanhado das operações de adição, subtração e multiplicação.</a:t>
            </a:r>
          </a:p>
          <a:p>
            <a:r>
              <a:rPr lang="pt-BR" dirty="0" err="1" smtClean="0"/>
              <a:t>TAD’s</a:t>
            </a:r>
            <a:r>
              <a:rPr lang="pt-BR" dirty="0" smtClean="0"/>
              <a:t> são utilizados extensivamente como base para o projeto de algoritmos;</a:t>
            </a:r>
          </a:p>
          <a:p>
            <a:r>
              <a:rPr lang="pt-BR" dirty="0" smtClean="0"/>
              <a:t>A implementação do algoritmo em uma linguagem de programação específica exige a representação do TAD em termos dos tipos de dados e dos operadores suportados;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Abstratos de Dados (</a:t>
            </a:r>
            <a:r>
              <a:rPr lang="pt-BR" dirty="0" err="1" smtClean="0"/>
              <a:t>TAD’s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16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representação do modelo matemático por trás do tipo abstrato de dados é realizada mediante uma estrutura de dados;</a:t>
            </a:r>
          </a:p>
          <a:p>
            <a:r>
              <a:rPr lang="pt-BR" dirty="0" smtClean="0"/>
              <a:t>Podemos considerar </a:t>
            </a:r>
            <a:r>
              <a:rPr lang="pt-BR" dirty="0" err="1" smtClean="0"/>
              <a:t>TAD’s</a:t>
            </a:r>
            <a:r>
              <a:rPr lang="pt-BR" dirty="0" smtClean="0"/>
              <a:t> como generalizações de tipos primitivos e procedimentos como generalizações de operações primitivas;</a:t>
            </a:r>
          </a:p>
          <a:p>
            <a:r>
              <a:rPr lang="pt-BR" dirty="0" smtClean="0"/>
              <a:t>O TAD encapsula tipos de dados. A definição do tipo e todas as operações ficam localizadas numa seção do programa.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Implementação de </a:t>
            </a:r>
            <a:r>
              <a:rPr lang="pt-BR" dirty="0" err="1" smtClean="0"/>
              <a:t>TAD’s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17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Considere uma aplicação que utilize uma lista de inteiros. Poderíamos definir TAD Lista, com as seguintes operações:</a:t>
            </a:r>
          </a:p>
          <a:p>
            <a:pPr marL="777240" lvl="1" indent="-457200">
              <a:buFont typeface="+mj-lt"/>
              <a:buAutoNum type="arabicPeriod"/>
            </a:pPr>
            <a:r>
              <a:rPr lang="pt-BR" dirty="0" smtClean="0"/>
              <a:t>faça a lista vazia;</a:t>
            </a:r>
          </a:p>
          <a:p>
            <a:pPr marL="777240" lvl="1" indent="-457200">
              <a:buFont typeface="+mj-lt"/>
              <a:buAutoNum type="arabicPeriod"/>
            </a:pPr>
            <a:r>
              <a:rPr lang="pt-BR" dirty="0" smtClean="0"/>
              <a:t>obtenha o primeiro elemento da lista; se a lista estiver vazia, então retorne nulo;</a:t>
            </a:r>
          </a:p>
          <a:p>
            <a:pPr marL="777240" lvl="1" indent="-457200">
              <a:buFont typeface="+mj-lt"/>
              <a:buAutoNum type="arabicPeriod"/>
            </a:pPr>
            <a:r>
              <a:rPr lang="pt-BR" dirty="0" smtClean="0"/>
              <a:t>insira um elemento na lista.</a:t>
            </a:r>
          </a:p>
          <a:p>
            <a:pPr marL="502920" indent="-457200"/>
            <a:r>
              <a:rPr lang="pt-BR" dirty="0" smtClean="0"/>
              <a:t>Há várias opções de estruturas de dados que permitem uma implementação eficiente para listas (por ex., o tipo estruturado arranjo);</a:t>
            </a:r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Implementação de </a:t>
            </a:r>
            <a:r>
              <a:rPr lang="pt-BR" dirty="0" err="1" smtClean="0"/>
              <a:t>TAD’s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18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Cada operação do tipo abstrato de dados é implementada como um procedimento na linguagem de programação escolhida;</a:t>
            </a:r>
          </a:p>
          <a:p>
            <a:r>
              <a:rPr lang="pt-BR" dirty="0" smtClean="0"/>
              <a:t>Qualquer alteração na implementação do TAD ﬁca restrita à parte encapsulada, sem causar impactos em outras partes do código;</a:t>
            </a:r>
          </a:p>
          <a:p>
            <a:r>
              <a:rPr lang="pt-BR" dirty="0" smtClean="0"/>
              <a:t>Cada conjunto diferente de operações define um TAD diferente, mesmo atuem sob um mesmo modelo matemático;</a:t>
            </a:r>
          </a:p>
          <a:p>
            <a:r>
              <a:rPr lang="pt-BR" dirty="0" smtClean="0"/>
              <a:t>A escolha adequada de uma implementação depende fortemente das operações a serem realizadas sobre o modelo.</a:t>
            </a: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Medida do Tempo de Execução de um</a:t>
            </a:r>
            <a:br>
              <a:rPr lang="pt-BR" dirty="0" smtClean="0"/>
            </a:br>
            <a:r>
              <a:rPr lang="pt-BR" dirty="0" smtClean="0"/>
              <a:t>Programa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19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projeto de algoritmos é fortemente influenciado pelo estudo de seus comportamentos;</a:t>
            </a:r>
          </a:p>
          <a:p>
            <a:r>
              <a:rPr lang="pt-BR" dirty="0" smtClean="0"/>
              <a:t>Depois que um problema é analisado e decisões de projeto são finalizadas, é necessário estudar as várias opções de algoritmos a serem utilizados, considerando os aspectos de tempo de execução e espaço ocupado;</a:t>
            </a:r>
          </a:p>
          <a:p>
            <a:r>
              <a:rPr lang="pt-BR" dirty="0" smtClean="0"/>
              <a:t>Muitos desses algoritmos são encontrados em áreas como pesquisa operacional, otimização, teoria dos grafos, estatística, probabilidades, entre outras.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B326-1FD8-446A-A00A-F3901C2FC193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119D8CF-8DEC-4D9F-84EE-ADF04DFF3391}" type="slidenum">
              <a:rPr lang="pt-BR" smtClean="0"/>
              <a:pPr/>
              <a:t>2</a:t>
            </a:fld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Familiarizar o aluno com diversos métodos de ordenação de dados e com diferentes formas de armazenar e pesquisar dados, discutindo a aplicabilidade e complexidade de cada um deles;</a:t>
            </a:r>
          </a:p>
          <a:p>
            <a:r>
              <a:rPr lang="pt-BR" dirty="0" smtClean="0"/>
              <a:t>Ao final da disciplina o aluno estará capacitado a identificar qual o método de ordenação mais recomendado para uso em uma dada aplicação, bem como a forma mais eficiente de armazenar dados com vistas a  uma recuperação rápida.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Tipos de Problemas na Análise de</a:t>
            </a:r>
            <a:br>
              <a:rPr lang="pt-BR" dirty="0" smtClean="0"/>
            </a:br>
            <a:r>
              <a:rPr lang="pt-BR" dirty="0" smtClean="0"/>
              <a:t>Algoritmos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20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Análise de um algoritmo particular:</a:t>
            </a:r>
          </a:p>
          <a:p>
            <a:pPr lvl="1"/>
            <a:r>
              <a:rPr lang="pt-BR" dirty="0" smtClean="0"/>
              <a:t>Qual é o custo de usar um dado algoritmo para resolver um problema específico?</a:t>
            </a:r>
          </a:p>
          <a:p>
            <a:pPr lvl="1"/>
            <a:r>
              <a:rPr lang="pt-BR" dirty="0" smtClean="0"/>
              <a:t>Características que devem ser investigadas:</a:t>
            </a:r>
          </a:p>
          <a:p>
            <a:pPr lvl="2"/>
            <a:r>
              <a:rPr lang="pt-BR" dirty="0" smtClean="0"/>
              <a:t>análise do número de vezes que cada parte do algoritmo deve ser executada,</a:t>
            </a:r>
          </a:p>
          <a:p>
            <a:pPr lvl="2"/>
            <a:r>
              <a:rPr lang="pt-BR" dirty="0" smtClean="0"/>
              <a:t>estudo da quantidade de memória necessária.</a:t>
            </a:r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Tipos de Problemas na Análise de</a:t>
            </a:r>
            <a:br>
              <a:rPr lang="pt-BR" dirty="0" smtClean="0"/>
            </a:br>
            <a:r>
              <a:rPr lang="pt-BR" dirty="0" smtClean="0"/>
              <a:t>Algoritmos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21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Análise de uma classe de algoritmos:</a:t>
            </a:r>
          </a:p>
          <a:p>
            <a:pPr lvl="1"/>
            <a:r>
              <a:rPr lang="pt-BR" dirty="0" smtClean="0"/>
              <a:t>Qual é o algoritmo de menor custo possível para resolver um problema particular?</a:t>
            </a:r>
          </a:p>
          <a:p>
            <a:pPr lvl="1"/>
            <a:r>
              <a:rPr lang="pt-BR" dirty="0" smtClean="0"/>
              <a:t>Toda uma família de algoritmos é investigada;</a:t>
            </a:r>
          </a:p>
          <a:p>
            <a:pPr lvl="1"/>
            <a:r>
              <a:rPr lang="pt-BR" dirty="0" smtClean="0"/>
              <a:t>Procura-se identificar um que seja o melhor possível;</a:t>
            </a:r>
          </a:p>
          <a:p>
            <a:pPr lvl="1"/>
            <a:r>
              <a:rPr lang="pt-BR" dirty="0" smtClean="0"/>
              <a:t>Coloca-se limites para a complexidade computacional dos algoritmos pertencentes à classe;</a:t>
            </a:r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Custo de um Algoritmo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22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Determinando o menor custo possível para resolver problemas de uma dada classe, temos a medida da dificuldade inerente para resolver o problema;</a:t>
            </a:r>
          </a:p>
          <a:p>
            <a:r>
              <a:rPr lang="pt-BR" dirty="0" smtClean="0"/>
              <a:t>Quando o custo de um algoritmo é igual ao menor custo possível, o algoritmo é ótimo para a medida de custo considerada;</a:t>
            </a:r>
          </a:p>
          <a:p>
            <a:r>
              <a:rPr lang="pt-BR" dirty="0" smtClean="0"/>
              <a:t>Podem existir vários algoritmos para resolver o mesmo problema;</a:t>
            </a:r>
          </a:p>
          <a:p>
            <a:r>
              <a:rPr lang="pt-BR" dirty="0" smtClean="0"/>
              <a:t>Se a mesma medida de custo é aplicada a diferentes algoritmos, então é possível compará-los e escolher o mais adequado.</a:t>
            </a:r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Medida do Custo pela Execução do Programa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 Dr. Luís Carlos Costa Fonseca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23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Pode ser feito medindo diretamente o tempo de execução de um programa em um computador real;</a:t>
            </a:r>
          </a:p>
          <a:p>
            <a:r>
              <a:rPr lang="pt-BR" dirty="0" smtClean="0"/>
              <a:t>Tais medidas são bastante inadequadas e os resultados jamais devem ser generalizados:</a:t>
            </a:r>
          </a:p>
          <a:p>
            <a:pPr lvl="1"/>
            <a:r>
              <a:rPr lang="pt-BR" dirty="0" smtClean="0"/>
              <a:t>os resultados são dependentes do compilador que pode favorecer algumas construções em detrimento de outras;</a:t>
            </a:r>
          </a:p>
          <a:p>
            <a:pPr lvl="1"/>
            <a:r>
              <a:rPr lang="pt-BR" dirty="0" smtClean="0"/>
              <a:t>os resultados dependem do hardware;</a:t>
            </a:r>
          </a:p>
          <a:p>
            <a:pPr lvl="1"/>
            <a:r>
              <a:rPr lang="pt-BR" dirty="0" smtClean="0"/>
              <a:t>quando grandes quantidades de memória são utilizadas, as medidas de tempo podem depender deste aspecto.</a:t>
            </a:r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Medida do Custo pela Execução do Programa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24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Apesar disso, há argumentos a favor de se obterem medidas reais de tempo.</a:t>
            </a:r>
          </a:p>
          <a:p>
            <a:pPr lvl="1"/>
            <a:r>
              <a:rPr lang="pt-BR" dirty="0" smtClean="0"/>
              <a:t>Ex.: quando há vários algoritmos distintos para resolver um mesmo tipo de problema, todos com um custo de execução dentro de uma mesma ordem de grandeza.</a:t>
            </a:r>
          </a:p>
          <a:p>
            <a:pPr lvl="1"/>
            <a:r>
              <a:rPr lang="pt-BR" dirty="0" smtClean="0"/>
              <a:t>Assim, são considerados tanto os custos reais das operações como os custos não aparentes, tais como alocação de memória, indexação, carga, dentre outros.</a:t>
            </a:r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Medida do Custo pela Execução do Programa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25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Usa um modelo matemático baseado em um computador idealizado;</a:t>
            </a:r>
          </a:p>
          <a:p>
            <a:r>
              <a:rPr lang="pt-BR" dirty="0" smtClean="0"/>
              <a:t>Deve ser especificado o conjunto de operações e seus custos de execuções;</a:t>
            </a:r>
          </a:p>
          <a:p>
            <a:r>
              <a:rPr lang="pt-BR" dirty="0" smtClean="0"/>
              <a:t>É mais usual ignorar o custo de algumas das operações e considerar apenas as operações mais significativas;</a:t>
            </a:r>
          </a:p>
          <a:p>
            <a:r>
              <a:rPr lang="pt-BR" dirty="0" smtClean="0"/>
              <a:t>Ex.: algoritmos de ordenação. Consideramos o número de comparações entre os elementos do conjunto a ser ordenado e ignoramos as operações aritméticas, de atribuição e manipulações de índices, caso existam.</a:t>
            </a:r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Função de Complexidade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26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Para medir o custo de execução de um algoritmo é comum definir uma função de custo ou função de complexidade </a:t>
            </a:r>
            <a:r>
              <a:rPr lang="pt-BR" i="1" dirty="0" smtClean="0"/>
              <a:t>f</a:t>
            </a:r>
            <a:r>
              <a:rPr lang="pt-BR" dirty="0" smtClean="0"/>
              <a:t>;</a:t>
            </a:r>
          </a:p>
          <a:p>
            <a:r>
              <a:rPr lang="pt-BR" i="1" dirty="0" smtClean="0"/>
              <a:t>f(n)</a:t>
            </a:r>
            <a:r>
              <a:rPr lang="pt-BR" dirty="0" smtClean="0"/>
              <a:t> é a medida do tempo necessário para executar um algoritmo para um problema de tamanho </a:t>
            </a:r>
            <a:r>
              <a:rPr lang="pt-BR" i="1" dirty="0" smtClean="0"/>
              <a:t>n</a:t>
            </a:r>
            <a:r>
              <a:rPr lang="pt-BR" dirty="0" smtClean="0"/>
              <a:t>;</a:t>
            </a:r>
          </a:p>
          <a:p>
            <a:r>
              <a:rPr lang="pt-BR" dirty="0" smtClean="0"/>
              <a:t>Função de complexidade de tempo: </a:t>
            </a:r>
            <a:r>
              <a:rPr lang="pt-BR" i="1" dirty="0" smtClean="0"/>
              <a:t>f(n)</a:t>
            </a:r>
            <a:r>
              <a:rPr lang="pt-BR" dirty="0" smtClean="0"/>
              <a:t> mede o tempo necessário para executar um algoritmo em um problema de tamanho </a:t>
            </a:r>
            <a:r>
              <a:rPr lang="pt-BR" i="1" dirty="0" smtClean="0"/>
              <a:t>n</a:t>
            </a:r>
            <a:r>
              <a:rPr lang="pt-BR" dirty="0" smtClean="0"/>
              <a:t>;</a:t>
            </a:r>
          </a:p>
          <a:p>
            <a:r>
              <a:rPr lang="pt-BR" dirty="0" smtClean="0"/>
              <a:t>Função de complexidade de espaço: </a:t>
            </a:r>
            <a:r>
              <a:rPr lang="pt-BR" i="1" dirty="0" smtClean="0"/>
              <a:t>f(n)</a:t>
            </a:r>
            <a:r>
              <a:rPr lang="pt-BR" dirty="0" smtClean="0"/>
              <a:t> mede a memória necessária para executar um algoritmo em um problema de tamanho </a:t>
            </a:r>
            <a:r>
              <a:rPr lang="pt-BR" i="1" dirty="0" smtClean="0"/>
              <a:t>n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Função de Complexidade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27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Utilizaremos f para denotar uma função de complexidade de tempo daqui para a frente;</a:t>
            </a:r>
          </a:p>
          <a:p>
            <a:r>
              <a:rPr lang="pt-BR" dirty="0" smtClean="0"/>
              <a:t>A complexidade de tempo na realidade não representa tempo diretamente, mas o número de vezes que determinada operação considerada relevante é executada.</a:t>
            </a:r>
            <a:endParaRPr lang="pt-B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Exemplo: Maior Elemento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28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Considere o algoritmo para encontrar o maior elemento de um vetor de inteiros </a:t>
            </a:r>
            <a:r>
              <a:rPr lang="pt-BR" i="1" dirty="0" smtClean="0"/>
              <a:t>A[1..n], n &gt;= 1</a:t>
            </a:r>
            <a:r>
              <a:rPr lang="pt-BR" dirty="0" smtClean="0"/>
              <a:t>.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2214546" y="2643182"/>
            <a:ext cx="5072098" cy="2308324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maior(Vetor A) {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i,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Temp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Temp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= A[0];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  for (i = 1; i &lt; n; i++)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Temp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&lt; A[i])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Temp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= A[i];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Temp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Exemplo: Maior Elemento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29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Seja </a:t>
            </a:r>
            <a:r>
              <a:rPr lang="pt-BR" i="1" dirty="0" smtClean="0"/>
              <a:t>f </a:t>
            </a:r>
            <a:r>
              <a:rPr lang="pt-BR" dirty="0" smtClean="0"/>
              <a:t>uma função de complexidade tal que </a:t>
            </a:r>
            <a:r>
              <a:rPr lang="pt-BR" i="1" dirty="0" smtClean="0"/>
              <a:t>f(n)</a:t>
            </a:r>
            <a:r>
              <a:rPr lang="pt-BR" dirty="0" smtClean="0"/>
              <a:t> é o número de comparações entre os elementos de </a:t>
            </a:r>
            <a:r>
              <a:rPr lang="pt-BR" i="1" dirty="0" smtClean="0"/>
              <a:t>A</a:t>
            </a:r>
            <a:r>
              <a:rPr lang="pt-BR" dirty="0" smtClean="0"/>
              <a:t>, se </a:t>
            </a:r>
            <a:r>
              <a:rPr lang="pt-BR" i="1" dirty="0" smtClean="0"/>
              <a:t>A</a:t>
            </a:r>
            <a:r>
              <a:rPr lang="pt-BR" dirty="0" smtClean="0"/>
              <a:t> contiver n elementos.</a:t>
            </a:r>
          </a:p>
          <a:p>
            <a:r>
              <a:rPr lang="pt-BR" dirty="0" smtClean="0"/>
              <a:t>Logo </a:t>
            </a:r>
            <a:r>
              <a:rPr lang="pt-BR" i="1" dirty="0" smtClean="0"/>
              <a:t>f(n) = n -1</a:t>
            </a:r>
            <a:r>
              <a:rPr lang="pt-BR" dirty="0" smtClean="0"/>
              <a:t>, para </a:t>
            </a:r>
            <a:r>
              <a:rPr lang="pt-BR" i="1" smtClean="0"/>
              <a:t>n &gt; </a:t>
            </a:r>
            <a:r>
              <a:rPr lang="pt-BR" i="1" dirty="0" smtClean="0"/>
              <a:t>0</a:t>
            </a:r>
            <a:r>
              <a:rPr lang="pt-BR" dirty="0" smtClean="0"/>
              <a:t>;</a:t>
            </a:r>
          </a:p>
          <a:p>
            <a:r>
              <a:rPr lang="pt-BR" dirty="0" smtClean="0"/>
              <a:t>Vamos provar que o algoritmo apresentado no programa acima é ótimo...</a:t>
            </a:r>
          </a:p>
          <a:p>
            <a:r>
              <a:rPr lang="pt-BR" b="1" dirty="0" smtClean="0"/>
              <a:t>Teorema:</a:t>
            </a:r>
            <a:r>
              <a:rPr lang="pt-BR" dirty="0" smtClean="0"/>
              <a:t> Qualquer algoritmo para encontrar o maior elemento de um conjunto com </a:t>
            </a:r>
            <a:r>
              <a:rPr lang="pt-BR" i="1" dirty="0" smtClean="0"/>
              <a:t>n</a:t>
            </a:r>
            <a:r>
              <a:rPr lang="pt-BR" dirty="0" smtClean="0"/>
              <a:t> elementos, </a:t>
            </a:r>
            <a:r>
              <a:rPr lang="pt-BR" i="1" dirty="0" smtClean="0"/>
              <a:t>n - 1</a:t>
            </a:r>
            <a:r>
              <a:rPr lang="pt-BR" dirty="0" smtClean="0"/>
              <a:t>, faz pelo menos </a:t>
            </a:r>
            <a:r>
              <a:rPr lang="pt-BR" i="1" dirty="0" smtClean="0"/>
              <a:t>n - 1</a:t>
            </a:r>
            <a:r>
              <a:rPr lang="pt-BR" dirty="0" smtClean="0"/>
              <a:t> comparações;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Ementa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CA62-61E0-4667-9172-366C067D3F8C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119D8CF-8DEC-4D9F-84EE-ADF04DFF3391}" type="slidenum">
              <a:rPr lang="pt-BR" smtClean="0"/>
              <a:pPr/>
              <a:t>3</a:t>
            </a:fld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Métodos de ordenação:</a:t>
            </a:r>
          </a:p>
          <a:p>
            <a:pPr lvl="1"/>
            <a:r>
              <a:rPr lang="pt-BR" dirty="0" smtClean="0"/>
              <a:t>seleção, troca, distribuição, inserção, intercalação e cálculo de endereços;</a:t>
            </a:r>
          </a:p>
          <a:p>
            <a:r>
              <a:rPr lang="pt-BR" dirty="0" smtClean="0"/>
              <a:t>Pesquisa de dados:</a:t>
            </a:r>
          </a:p>
          <a:p>
            <a:pPr lvl="1"/>
            <a:r>
              <a:rPr lang="pt-BR" dirty="0" smtClean="0"/>
              <a:t>seqüencial, binária, </a:t>
            </a:r>
            <a:r>
              <a:rPr lang="pt-BR" dirty="0" err="1" smtClean="0"/>
              <a:t>hashing</a:t>
            </a:r>
            <a:r>
              <a:rPr lang="pt-BR" dirty="0" smtClean="0"/>
              <a:t>, árvores de pesquisa, árvores binárias de pesquisa, árvores AVL, </a:t>
            </a:r>
            <a:r>
              <a:rPr lang="pt-BR" dirty="0" err="1" smtClean="0"/>
              <a:t>B-Trees</a:t>
            </a:r>
            <a:r>
              <a:rPr lang="pt-BR" dirty="0" smtClean="0"/>
              <a:t>.</a:t>
            </a:r>
          </a:p>
          <a:p>
            <a:r>
              <a:rPr lang="pt-BR" dirty="0" smtClean="0"/>
              <a:t>Organização de arquivos em árvore.</a:t>
            </a:r>
          </a:p>
          <a:p>
            <a:r>
              <a:rPr lang="pt-BR" dirty="0" smtClean="0"/>
              <a:t>Organização de arquivos de dados multimídia. </a:t>
            </a:r>
          </a:p>
          <a:p>
            <a:r>
              <a:rPr lang="pt-BR" dirty="0" smtClean="0"/>
              <a:t>Estudo da complexidade dos métodos apresentados.</a:t>
            </a:r>
          </a:p>
          <a:p>
            <a:r>
              <a:rPr lang="pt-BR" dirty="0" smtClean="0"/>
              <a:t>Algoritmos Genéticos de busca e recuperação. </a:t>
            </a:r>
          </a:p>
          <a:p>
            <a:r>
              <a:rPr lang="pt-BR" dirty="0" smtClean="0"/>
              <a:t>Conceitos de Data </a:t>
            </a:r>
            <a:r>
              <a:rPr lang="pt-BR" dirty="0" err="1" smtClean="0"/>
              <a:t>mining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Exemplo: Maior Elemento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30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b="1" dirty="0" smtClean="0"/>
              <a:t>Prova:</a:t>
            </a:r>
            <a:r>
              <a:rPr lang="pt-BR" dirty="0" smtClean="0"/>
              <a:t> Cada um dos </a:t>
            </a:r>
            <a:r>
              <a:rPr lang="pt-BR" i="1" dirty="0" smtClean="0"/>
              <a:t>n - 1</a:t>
            </a:r>
            <a:r>
              <a:rPr lang="pt-BR" dirty="0" smtClean="0"/>
              <a:t> elementos tem de ser mostrado, por meio de comparações, que é menor do que algum outro elemento;</a:t>
            </a:r>
          </a:p>
          <a:p>
            <a:r>
              <a:rPr lang="pt-BR" dirty="0" smtClean="0"/>
              <a:t>Logo </a:t>
            </a:r>
            <a:r>
              <a:rPr lang="pt-BR" i="1" dirty="0" smtClean="0"/>
              <a:t>n - 1</a:t>
            </a:r>
            <a:r>
              <a:rPr lang="pt-BR" dirty="0" smtClean="0"/>
              <a:t> comparações são necessárias;</a:t>
            </a:r>
          </a:p>
          <a:p>
            <a:r>
              <a:rPr lang="pt-BR" dirty="0" smtClean="0"/>
              <a:t>O teorema acima nos diz que, se o número de comparações for utilizado como medida de custo, então a função Max do programa anterior é ótima.</a:t>
            </a:r>
            <a:endParaRPr lang="pt-B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Tamanho da Entrada de Dados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31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medida do custo de execução de um algoritmo depende principalmente do tamanho da entrada dos dados.</a:t>
            </a:r>
          </a:p>
          <a:p>
            <a:r>
              <a:rPr lang="pt-BR" dirty="0" smtClean="0"/>
              <a:t>É comum considerar o tempo de execução de um programa como uma função do tamanho da entrada.</a:t>
            </a:r>
          </a:p>
          <a:p>
            <a:r>
              <a:rPr lang="pt-BR" dirty="0" smtClean="0"/>
              <a:t>Para alguns algoritmos, o custo de execução é uma função da entrada particular dos dados, não apenas do tamanho da entrada.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Tamanho da Entrada de Dados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32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No caso da função Max do programa do exemplo, o custo é uniforme sobre todos os problemas de tamanho </a:t>
            </a:r>
            <a:r>
              <a:rPr lang="pt-BR" i="1" dirty="0" smtClean="0"/>
              <a:t>n</a:t>
            </a:r>
            <a:r>
              <a:rPr lang="pt-BR" dirty="0" smtClean="0"/>
              <a:t>.</a:t>
            </a:r>
          </a:p>
          <a:p>
            <a:r>
              <a:rPr lang="pt-BR" dirty="0" smtClean="0"/>
              <a:t>Já para um algoritmo de ordenação isso não ocorre: se os dados de entrada já estiverem quase ordenados, então o algoritmo pode ter que trabalhar menos.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dirty="0" smtClean="0"/>
              <a:t>Melhor Caso, Pior Caso</a:t>
            </a:r>
            <a:br>
              <a:rPr lang="pt-BR" dirty="0" smtClean="0"/>
            </a:br>
            <a:r>
              <a:rPr lang="pt-BR" dirty="0" smtClean="0"/>
              <a:t>e Caso Médio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33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Melhor caso:</a:t>
            </a:r>
            <a:r>
              <a:rPr lang="pt-BR" dirty="0" smtClean="0"/>
              <a:t> menor tempo de execução sobre todas as entradas de tamanho </a:t>
            </a:r>
            <a:r>
              <a:rPr lang="pt-BR" i="1" dirty="0" smtClean="0"/>
              <a:t>n</a:t>
            </a:r>
            <a:r>
              <a:rPr lang="pt-BR" dirty="0" smtClean="0"/>
              <a:t>.</a:t>
            </a:r>
          </a:p>
          <a:p>
            <a:r>
              <a:rPr lang="pt-BR" b="1" dirty="0" smtClean="0"/>
              <a:t>Pior caso:</a:t>
            </a:r>
            <a:r>
              <a:rPr lang="pt-BR" dirty="0" smtClean="0"/>
              <a:t> maior tempo de execução sobre todas as entradas de tamanho </a:t>
            </a:r>
            <a:r>
              <a:rPr lang="pt-BR" i="1" dirty="0" smtClean="0"/>
              <a:t>n</a:t>
            </a:r>
            <a:r>
              <a:rPr lang="pt-BR" dirty="0" smtClean="0"/>
              <a:t>.</a:t>
            </a:r>
          </a:p>
          <a:p>
            <a:r>
              <a:rPr lang="pt-BR" dirty="0" smtClean="0"/>
              <a:t>Se </a:t>
            </a:r>
            <a:r>
              <a:rPr lang="pt-BR" i="1" dirty="0" smtClean="0"/>
              <a:t>f</a:t>
            </a:r>
            <a:r>
              <a:rPr lang="pt-BR" dirty="0" smtClean="0"/>
              <a:t> é uma função de complexidade baseada na análise de pior caso, o custo de aplicar o algoritmo nunca é maior do que </a:t>
            </a:r>
            <a:r>
              <a:rPr lang="pt-BR" i="1" dirty="0" smtClean="0"/>
              <a:t>f(n)</a:t>
            </a:r>
            <a:r>
              <a:rPr lang="pt-BR" dirty="0" smtClean="0"/>
              <a:t>.</a:t>
            </a:r>
          </a:p>
          <a:p>
            <a:r>
              <a:rPr lang="pt-BR" b="1" dirty="0" smtClean="0"/>
              <a:t>Caso médio (ou caso esperado):</a:t>
            </a:r>
            <a:r>
              <a:rPr lang="pt-BR" dirty="0" smtClean="0"/>
              <a:t> média dos tempos de execução de todas as entradas de tamanho </a:t>
            </a:r>
            <a:r>
              <a:rPr lang="pt-BR" i="1" dirty="0" smtClean="0"/>
              <a:t>n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dirty="0" smtClean="0"/>
              <a:t>Melhor Caso, Pior Caso</a:t>
            </a:r>
            <a:br>
              <a:rPr lang="pt-BR" dirty="0" smtClean="0"/>
            </a:br>
            <a:r>
              <a:rPr lang="pt-BR" dirty="0" smtClean="0"/>
              <a:t>e Caso Médio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 Dr. Luís Carlos Costa Fonseca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34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Na análise do caso esperado, supõe-se uma </a:t>
            </a:r>
            <a:r>
              <a:rPr lang="pt-BR" b="1" dirty="0" smtClean="0"/>
              <a:t>distribuição de probabilidades</a:t>
            </a:r>
            <a:r>
              <a:rPr lang="pt-BR" dirty="0" smtClean="0"/>
              <a:t> sobre o conjunto de entradas de tamanho </a:t>
            </a:r>
            <a:r>
              <a:rPr lang="pt-BR" i="1" dirty="0" smtClean="0"/>
              <a:t>n</a:t>
            </a:r>
            <a:r>
              <a:rPr lang="pt-BR" dirty="0" smtClean="0"/>
              <a:t> e o custo médio é obtido com base nessa distribuição.</a:t>
            </a:r>
          </a:p>
          <a:p>
            <a:r>
              <a:rPr lang="pt-BR" dirty="0" smtClean="0"/>
              <a:t>A analise do caso médio é geralmente muito mais difícil de obter do que as análises do melhor e do pior caso.</a:t>
            </a:r>
          </a:p>
          <a:p>
            <a:r>
              <a:rPr lang="pt-BR" dirty="0" smtClean="0"/>
              <a:t>É comum supor uma distribuição de probabilidades em que todas as entradas possíveis são igualmente prováveis.</a:t>
            </a:r>
          </a:p>
          <a:p>
            <a:r>
              <a:rPr lang="pt-BR" dirty="0" smtClean="0"/>
              <a:t>Na prática isso nem sempre é verdade.</a:t>
            </a:r>
            <a:endParaRPr lang="pt-B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– Registros de um Arquivo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35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Considere o problema de acessar os </a:t>
            </a:r>
            <a:r>
              <a:rPr lang="pt-BR" b="1" dirty="0" smtClean="0"/>
              <a:t>registros</a:t>
            </a:r>
            <a:r>
              <a:rPr lang="pt-BR" dirty="0" smtClean="0"/>
              <a:t> de um arquivo.</a:t>
            </a:r>
          </a:p>
          <a:p>
            <a:r>
              <a:rPr lang="pt-BR" dirty="0" smtClean="0"/>
              <a:t>Cada registro contém uma </a:t>
            </a:r>
            <a:r>
              <a:rPr lang="pt-BR" b="1" dirty="0" smtClean="0"/>
              <a:t>chave</a:t>
            </a:r>
            <a:r>
              <a:rPr lang="pt-BR" dirty="0" smtClean="0"/>
              <a:t> única que é utilizada para recuperar registros do arquivo.</a:t>
            </a:r>
          </a:p>
          <a:p>
            <a:r>
              <a:rPr lang="pt-BR" dirty="0" smtClean="0"/>
              <a:t>O problema: dada uma chave qualquer, localize o registro que contenha esta chave.</a:t>
            </a:r>
          </a:p>
          <a:p>
            <a:r>
              <a:rPr lang="pt-BR" dirty="0" smtClean="0"/>
              <a:t>O algoritmo de pesquisa mais simples é o que faz a </a:t>
            </a:r>
            <a:r>
              <a:rPr lang="pt-BR" b="1" dirty="0" smtClean="0"/>
              <a:t>pesquisa seqüencial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– Registros de um Arquivo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36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Seja </a:t>
            </a:r>
            <a:r>
              <a:rPr lang="pt-BR" i="1" dirty="0" smtClean="0"/>
              <a:t>f</a:t>
            </a:r>
            <a:r>
              <a:rPr lang="pt-BR" dirty="0" smtClean="0"/>
              <a:t> uma função de complexidade tal que </a:t>
            </a:r>
            <a:r>
              <a:rPr lang="pt-BR" i="1" dirty="0" smtClean="0"/>
              <a:t>f(n)</a:t>
            </a:r>
            <a:r>
              <a:rPr lang="pt-BR" dirty="0" smtClean="0"/>
              <a:t> é o número de registros consultados no arquivo (número de vezes que a chave de consulta é comparada com a chave de cada registro).</a:t>
            </a:r>
          </a:p>
          <a:p>
            <a:pPr lvl="1"/>
            <a:r>
              <a:rPr lang="pt-BR" dirty="0" smtClean="0"/>
              <a:t>melhor caso: </a:t>
            </a:r>
            <a:r>
              <a:rPr lang="pt-BR" i="1" dirty="0" smtClean="0"/>
              <a:t>f(n) = 1</a:t>
            </a:r>
            <a:r>
              <a:rPr lang="pt-BR" dirty="0" smtClean="0"/>
              <a:t> (registro procurado é o primeiro consultado);</a:t>
            </a:r>
          </a:p>
          <a:p>
            <a:pPr lvl="1"/>
            <a:r>
              <a:rPr lang="pt-BR" dirty="0" smtClean="0"/>
              <a:t>pior caso: </a:t>
            </a:r>
            <a:r>
              <a:rPr lang="pt-BR" i="1" dirty="0" smtClean="0"/>
              <a:t>f(n) = n</a:t>
            </a:r>
            <a:r>
              <a:rPr lang="pt-BR" dirty="0" smtClean="0"/>
              <a:t> (registro procurado é o último consultado ou não está presente no arquivo);</a:t>
            </a:r>
          </a:p>
          <a:p>
            <a:pPr lvl="1"/>
            <a:r>
              <a:rPr lang="pt-BR" dirty="0" smtClean="0"/>
              <a:t>caso médio: </a:t>
            </a:r>
            <a:r>
              <a:rPr lang="pt-BR" i="1" dirty="0" smtClean="0"/>
              <a:t>f(n) = (n + 1)/2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– Registros de um Arquivo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37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No estudo do caso médio, vamos considerar que toda pesquisa recupera um registro.</a:t>
            </a:r>
          </a:p>
          <a:p>
            <a:r>
              <a:rPr lang="pt-BR" dirty="0" smtClean="0"/>
              <a:t>Se </a:t>
            </a:r>
            <a:r>
              <a:rPr lang="pt-BR" i="1" dirty="0" err="1" smtClean="0"/>
              <a:t>p</a:t>
            </a:r>
            <a:r>
              <a:rPr lang="pt-BR" i="1" baseline="-25000" dirty="0" err="1" smtClean="0"/>
              <a:t>i</a:t>
            </a:r>
            <a:r>
              <a:rPr lang="pt-BR" dirty="0" smtClean="0"/>
              <a:t> for a probabilidade de que o </a:t>
            </a:r>
            <a:r>
              <a:rPr lang="pt-BR" i="1" dirty="0" err="1" smtClean="0"/>
              <a:t>i</a:t>
            </a:r>
            <a:r>
              <a:rPr lang="pt-BR" dirty="0" err="1" smtClean="0"/>
              <a:t>-ésimo</a:t>
            </a:r>
            <a:r>
              <a:rPr lang="pt-BR" dirty="0" smtClean="0"/>
              <a:t> registro seja procurado, e considerando que para recuperar o </a:t>
            </a:r>
            <a:r>
              <a:rPr lang="pt-BR" i="1" dirty="0" err="1" smtClean="0"/>
              <a:t>i</a:t>
            </a:r>
            <a:r>
              <a:rPr lang="pt-BR" dirty="0" err="1" smtClean="0"/>
              <a:t>-ésimo</a:t>
            </a:r>
            <a:r>
              <a:rPr lang="pt-BR" dirty="0" smtClean="0"/>
              <a:t> registro são necessárias i comparações, então</a:t>
            </a:r>
          </a:p>
          <a:p>
            <a:r>
              <a:rPr lang="pt-BR" i="1" dirty="0" smtClean="0"/>
              <a:t>f(n) = 1 x p1 + 2 x p2 + 3 x p3 + ... + n x </a:t>
            </a:r>
            <a:r>
              <a:rPr lang="pt-BR" i="1" dirty="0" err="1" smtClean="0"/>
              <a:t>pn</a:t>
            </a:r>
            <a:r>
              <a:rPr lang="pt-BR" i="1" dirty="0" smtClean="0"/>
              <a:t>.</a:t>
            </a:r>
          </a:p>
          <a:p>
            <a:r>
              <a:rPr lang="pt-BR" dirty="0" smtClean="0"/>
              <a:t>Para calcular </a:t>
            </a:r>
            <a:r>
              <a:rPr lang="pt-BR" i="1" dirty="0" smtClean="0"/>
              <a:t>f(n)</a:t>
            </a:r>
            <a:r>
              <a:rPr lang="pt-BR" dirty="0" smtClean="0"/>
              <a:t> basta conhecer a distribuição de probabilidades </a:t>
            </a:r>
            <a:r>
              <a:rPr lang="pt-BR" i="1" dirty="0" err="1" smtClean="0"/>
              <a:t>pi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– Registros de um Arquivo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38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Se cada registro tiver a mesma probabilidade de ser acessado que todos os outros, então </a:t>
            </a:r>
            <a:r>
              <a:rPr lang="pt-BR" dirty="0" err="1" smtClean="0"/>
              <a:t>pi</a:t>
            </a:r>
            <a:r>
              <a:rPr lang="pt-BR" dirty="0" smtClean="0"/>
              <a:t> = 1/n; 1 &lt;= i &lt;= n.</a:t>
            </a:r>
          </a:p>
          <a:p>
            <a:r>
              <a:rPr lang="pt-BR" dirty="0" smtClean="0"/>
              <a:t>Neste caso</a:t>
            </a:r>
          </a:p>
          <a:p>
            <a:pPr>
              <a:buNone/>
            </a:pPr>
            <a:endParaRPr/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A análise do caso esperado revela que uma pesquisa com sucesso examina aproximadamente metade dos registros.</a:t>
            </a:r>
            <a:endParaRPr lang="pt-BR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981325"/>
            <a:ext cx="642816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dirty="0" smtClean="0"/>
              <a:t>Exemplo - Maior e Menor Elemento (1)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39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Considere o problema de encontrar o maior e o menor elemento de um vetor de inteiros A[1..n]; n &gt;= 1;</a:t>
            </a:r>
          </a:p>
          <a:p>
            <a:r>
              <a:rPr lang="pt-BR" dirty="0" smtClean="0"/>
              <a:t>Um algoritmo simples pode ser derivado do algoritmo apresentado no programa para achar o maior elemento.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500166" y="3357562"/>
            <a:ext cx="6072230" cy="2308324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maxmin1(Vetor A,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*Max,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Min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i;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  *Max = A[0]; *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Min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= A[0];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  for (i = 1; i &lt; n; i++) {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(A[i] &gt; *Max) *Max = A[i];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(A[i] &lt; *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Min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) *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Min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= A[i];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 Sugerida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4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ZIVIANI, N. Projeto de Algoritmos - Com Implementações em PASCAL e C. São Paulo: Editora Pioneira, 1999;</a:t>
            </a:r>
          </a:p>
          <a:p>
            <a:r>
              <a:rPr lang="pt-BR" dirty="0" smtClean="0"/>
              <a:t>CELES, Waldemar. CERQUEIRA, Renato. RANGEL, José Lucas. Introdução a Estruturas de Dados. Editora Campus. 2004;</a:t>
            </a:r>
          </a:p>
          <a:p>
            <a:r>
              <a:rPr lang="pt-BR" dirty="0" smtClean="0"/>
              <a:t>EDELWEISS, Nina. GALANTE, Renata. Estruturas de Dados. Volume 18 da Série Livros Didáticos Informática UFRGS. 2009;</a:t>
            </a:r>
          </a:p>
          <a:p>
            <a:r>
              <a:rPr lang="pt-BR" dirty="0" smtClean="0"/>
              <a:t>DA SILVA, Osmar Quirino. Estrutura de Dados e Algoritmos Usando C - Fundamentos e Aplicações. 472 páginas - 1ª edição – 2007. ISBN: 9788573936117;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dirty="0" smtClean="0"/>
              <a:t>Exemplo - Maior e Menor Elemento (1)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40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Seja </a:t>
            </a:r>
            <a:r>
              <a:rPr lang="pt-BR" i="1" dirty="0" smtClean="0"/>
              <a:t>f(n) </a:t>
            </a:r>
            <a:r>
              <a:rPr lang="pt-BR" dirty="0" smtClean="0"/>
              <a:t>o número de comparações entre os elementos de </a:t>
            </a:r>
            <a:r>
              <a:rPr lang="pt-BR" i="1" dirty="0" smtClean="0"/>
              <a:t>A</a:t>
            </a:r>
            <a:r>
              <a:rPr lang="pt-BR" dirty="0" smtClean="0"/>
              <a:t>, se </a:t>
            </a:r>
            <a:r>
              <a:rPr lang="pt-BR" i="1" dirty="0" smtClean="0"/>
              <a:t>A</a:t>
            </a:r>
            <a:r>
              <a:rPr lang="pt-BR" dirty="0" smtClean="0"/>
              <a:t> contiver </a:t>
            </a:r>
            <a:r>
              <a:rPr lang="pt-BR" i="1" dirty="0" smtClean="0"/>
              <a:t>n</a:t>
            </a:r>
            <a:r>
              <a:rPr lang="pt-BR" dirty="0" smtClean="0"/>
              <a:t> elementos.</a:t>
            </a:r>
          </a:p>
          <a:p>
            <a:r>
              <a:rPr lang="pt-BR" dirty="0" smtClean="0"/>
              <a:t>Logo </a:t>
            </a:r>
            <a:r>
              <a:rPr lang="pt-BR" i="1" dirty="0" smtClean="0"/>
              <a:t>f(n) = 2(n – 1)</a:t>
            </a:r>
            <a:r>
              <a:rPr lang="pt-BR" dirty="0" smtClean="0"/>
              <a:t>, para </a:t>
            </a:r>
            <a:r>
              <a:rPr lang="pt-BR" i="1" dirty="0" smtClean="0"/>
              <a:t>n &gt; 0</a:t>
            </a:r>
            <a:r>
              <a:rPr lang="pt-BR" dirty="0" smtClean="0"/>
              <a:t>, para o melhor caso, pior caso e caso médio.</a:t>
            </a:r>
          </a:p>
          <a:p>
            <a:r>
              <a:rPr lang="pt-BR" dirty="0" smtClean="0"/>
              <a:t>MaxMin1 pode ser facilmente melhorado: a comparação </a:t>
            </a:r>
            <a:r>
              <a:rPr lang="pt-BR" i="1" dirty="0" smtClean="0"/>
              <a:t>A[i] &lt; </a:t>
            </a:r>
            <a:r>
              <a:rPr lang="pt-BR" i="1" dirty="0" err="1" smtClean="0"/>
              <a:t>Min</a:t>
            </a:r>
            <a:r>
              <a:rPr lang="pt-BR" dirty="0" smtClean="0"/>
              <a:t> só é necessária quando a comparação </a:t>
            </a:r>
            <a:r>
              <a:rPr lang="pt-BR" i="1" dirty="0" smtClean="0"/>
              <a:t>A[i] &gt; Max</a:t>
            </a:r>
            <a:r>
              <a:rPr lang="pt-BR" dirty="0" smtClean="0"/>
              <a:t> dá falso.</a:t>
            </a:r>
            <a:endParaRPr lang="pt-BR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dirty="0" smtClean="0"/>
              <a:t>Exemplo - Maior e Menor Elemento (2)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41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Com a implementação da melhoria ficaria: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500166" y="2500306"/>
            <a:ext cx="6072230" cy="2308324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maxmin2(Vetor A,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*Max,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Min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i;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  *Max = A[0]; *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Min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= A[0];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  for (i = 1; i &lt; n; i++) {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(A[i] &gt; *Max) *Max = A[i];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(A[i] &lt; *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Min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) *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Min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= A[i];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dirty="0" smtClean="0"/>
              <a:t>Exemplo - Maior e Menor Elemento (2)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42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Para a nova implementação temos:</a:t>
            </a:r>
          </a:p>
          <a:p>
            <a:pPr lvl="1"/>
            <a:r>
              <a:rPr lang="pt-BR" dirty="0" smtClean="0"/>
              <a:t>melhor caso: </a:t>
            </a:r>
            <a:r>
              <a:rPr lang="pt-BR" i="1" dirty="0" smtClean="0"/>
              <a:t>f(n) = n – 1</a:t>
            </a:r>
            <a:r>
              <a:rPr lang="pt-BR" dirty="0" smtClean="0"/>
              <a:t> (quando os elementos estão em ordem crescente);</a:t>
            </a:r>
          </a:p>
          <a:p>
            <a:pPr lvl="1"/>
            <a:r>
              <a:rPr lang="pt-BR" dirty="0" smtClean="0"/>
              <a:t>pior caso: </a:t>
            </a:r>
            <a:r>
              <a:rPr lang="pt-BR" i="1" dirty="0" smtClean="0"/>
              <a:t>f(n) = 2(n – 1)</a:t>
            </a:r>
            <a:r>
              <a:rPr lang="pt-BR" dirty="0" smtClean="0"/>
              <a:t> (quando os elementos estão em ordem decrescente);</a:t>
            </a:r>
          </a:p>
          <a:p>
            <a:pPr lvl="1"/>
            <a:r>
              <a:rPr lang="pt-BR" dirty="0" smtClean="0"/>
              <a:t>caso médio: </a:t>
            </a:r>
            <a:r>
              <a:rPr lang="pt-BR" i="1" dirty="0" smtClean="0"/>
              <a:t>f(n) = 3n/2 – 3/2</a:t>
            </a:r>
            <a:r>
              <a:rPr lang="pt-BR" dirty="0" smtClean="0"/>
              <a:t>; </a:t>
            </a:r>
          </a:p>
          <a:p>
            <a:r>
              <a:rPr lang="pt-BR" dirty="0" smtClean="0"/>
              <a:t>No caso médio, </a:t>
            </a:r>
            <a:r>
              <a:rPr lang="pt-BR" i="1" dirty="0" smtClean="0"/>
              <a:t>A[i]</a:t>
            </a:r>
            <a:r>
              <a:rPr lang="pt-BR" dirty="0" smtClean="0"/>
              <a:t> é maior do que </a:t>
            </a:r>
            <a:r>
              <a:rPr lang="pt-BR" i="1" dirty="0" smtClean="0"/>
              <a:t>Max</a:t>
            </a:r>
            <a:r>
              <a:rPr lang="pt-BR" dirty="0" smtClean="0"/>
              <a:t> a metade das vezes;</a:t>
            </a:r>
          </a:p>
          <a:p>
            <a:r>
              <a:rPr lang="pt-BR" dirty="0" smtClean="0"/>
              <a:t>Logo para </a:t>
            </a:r>
            <a:r>
              <a:rPr lang="pt-BR" i="1" dirty="0" smtClean="0"/>
              <a:t>n &gt; 0 </a:t>
            </a:r>
            <a:r>
              <a:rPr lang="pt-BR" dirty="0" smtClean="0"/>
              <a:t>teremos: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5072074"/>
            <a:ext cx="33242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dirty="0" smtClean="0"/>
              <a:t>Exemplo - Maior e Menor Elemento (3)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43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Considerando o número de comparações realizadas, existe a possibilidade de obter um algoritmo mais eficiente:</a:t>
            </a:r>
          </a:p>
          <a:p>
            <a:pPr marL="777240" lvl="1" indent="-457200">
              <a:buFont typeface="+mj-lt"/>
              <a:buAutoNum type="arabicPeriod"/>
            </a:pPr>
            <a:r>
              <a:rPr lang="pt-BR" dirty="0" smtClean="0"/>
              <a:t>Compare os elementos de A aos pares, separando-os em dois subconjuntos (maiores em um e menores em outro), a um custo de </a:t>
            </a:r>
            <a:r>
              <a:rPr lang="pt-BR" i="1" dirty="0" smtClean="0"/>
              <a:t>n/2</a:t>
            </a:r>
            <a:r>
              <a:rPr lang="pt-BR" dirty="0" smtClean="0"/>
              <a:t> comparações;</a:t>
            </a:r>
          </a:p>
          <a:p>
            <a:pPr marL="777240" lvl="1" indent="-457200">
              <a:buFont typeface="+mj-lt"/>
              <a:buAutoNum type="arabicPeriod"/>
            </a:pPr>
            <a:r>
              <a:rPr lang="pt-BR" dirty="0" smtClean="0"/>
              <a:t>O máximo é obtido do subconjunto que contém os maiores elementos, a um custo de </a:t>
            </a:r>
            <a:r>
              <a:rPr lang="pt-BR" i="1" dirty="0" smtClean="0"/>
              <a:t>(n/2) - 1</a:t>
            </a:r>
            <a:r>
              <a:rPr lang="pt-BR" dirty="0" smtClean="0"/>
              <a:t> comparações;</a:t>
            </a:r>
          </a:p>
          <a:p>
            <a:pPr marL="777240" lvl="1" indent="-457200">
              <a:buFont typeface="+mj-lt"/>
              <a:buAutoNum type="arabicPeriod"/>
            </a:pPr>
            <a:r>
              <a:rPr lang="pt-BR" dirty="0" smtClean="0"/>
              <a:t>O mínimo é obtido do subconjunto que contém os menores elementos, a um custo de </a:t>
            </a:r>
            <a:r>
              <a:rPr lang="pt-BR" i="1" dirty="0" smtClean="0"/>
              <a:t>(n/2) – 1</a:t>
            </a:r>
            <a:r>
              <a:rPr lang="pt-BR" dirty="0" smtClean="0"/>
              <a:t> comparações.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5072074"/>
            <a:ext cx="61150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dirty="0" smtClean="0"/>
              <a:t>Exemplo - Maior e Menor Elemento (3)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 Dr. Luís Carlos Costa Fonseca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44</a:t>
            </a:fld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928794" y="785794"/>
            <a:ext cx="6072230" cy="5355312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maxmin3(Vetor A,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*Max,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Min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i,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FimDoAnel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((n % 2) == 0) {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    A[n] = A[n-1];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FimDoAnel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= n;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  }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FimDoAnel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= n - 1;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(A[0] &gt; A[1]) {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    *Max = A[0]; *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Min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= A[1];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  }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{ *Max = A[1]; *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Min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= A[0]; }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  i = 3;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(i &lt;=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FimDoAnel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(A[i-1] &gt; A[i]) {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(A[i-1] &gt; *Max) *Max = A[i-1];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(A[i] &lt; *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Min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) *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Min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= A[i];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    }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(A[i-1] &lt; *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Min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) *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Min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= A[i-1];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(A[i] &gt; *Max) *Max = A[i];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    } i += 2;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dirty="0" smtClean="0"/>
              <a:t>Exemplo - Maior e Menor Elemento (3)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45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Os elementos de </a:t>
            </a:r>
            <a:r>
              <a:rPr lang="pt-BR" i="1" dirty="0" smtClean="0"/>
              <a:t>A</a:t>
            </a:r>
            <a:r>
              <a:rPr lang="pt-BR" dirty="0" smtClean="0"/>
              <a:t> são comparados dois a dois e os elementos maiores são comparados com </a:t>
            </a:r>
            <a:r>
              <a:rPr lang="pt-BR" i="1" dirty="0" smtClean="0"/>
              <a:t>Max</a:t>
            </a:r>
            <a:r>
              <a:rPr lang="pt-BR" dirty="0" smtClean="0"/>
              <a:t> e os elementos menores são comparados com </a:t>
            </a:r>
            <a:r>
              <a:rPr lang="pt-BR" i="1" dirty="0" err="1" smtClean="0"/>
              <a:t>Min</a:t>
            </a:r>
            <a:r>
              <a:rPr lang="pt-BR" dirty="0" smtClean="0"/>
              <a:t>;</a:t>
            </a:r>
          </a:p>
          <a:p>
            <a:r>
              <a:rPr lang="pt-BR" dirty="0" smtClean="0"/>
              <a:t>Quando n é ímpar, o elemento que está na posição </a:t>
            </a:r>
            <a:r>
              <a:rPr lang="pt-BR" i="1" dirty="0" smtClean="0"/>
              <a:t>A[n]</a:t>
            </a:r>
            <a:r>
              <a:rPr lang="pt-BR" dirty="0" smtClean="0"/>
              <a:t> é duplicado na posição </a:t>
            </a:r>
            <a:r>
              <a:rPr lang="pt-BR" i="1" dirty="0" smtClean="0"/>
              <a:t>A[n + 1]</a:t>
            </a:r>
            <a:r>
              <a:rPr lang="pt-BR" dirty="0" smtClean="0"/>
              <a:t> para evitar um tratamento de exceção;</a:t>
            </a:r>
          </a:p>
          <a:p>
            <a:r>
              <a:rPr lang="pt-BR" dirty="0" smtClean="0"/>
              <a:t>Para esta implementação, para n &gt;0, teremos para o melhor caso, pior caso e caso médio: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5072074"/>
            <a:ext cx="36099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dirty="0" smtClean="0"/>
              <a:t>Comparação entre os Algoritmos</a:t>
            </a:r>
            <a:br>
              <a:rPr lang="pt-BR" dirty="0" smtClean="0"/>
            </a:br>
            <a:r>
              <a:rPr lang="pt-BR" dirty="0" smtClean="0"/>
              <a:t>MaxMin1, MaxMin2 e MaxMin3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46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tabela apresenta uma comparação entre os algoritmos dos programas MaxMin1, MaxMin2 e MaxMin3, considerando o número de comparações como medida de complexidade;</a:t>
            </a:r>
          </a:p>
          <a:p>
            <a:r>
              <a:rPr lang="pt-BR" dirty="0" smtClean="0"/>
              <a:t>Os algoritmos MaxMin2 e MaxMin3 são superiores ao algoritmo MaxMin1 de forma geral;</a:t>
            </a:r>
          </a:p>
          <a:p>
            <a:r>
              <a:rPr lang="pt-BR" dirty="0" smtClean="0"/>
              <a:t>O algoritmo MaxMin3 é superior ao algoritmo MaxMin2 com relação ao pior caso e bastante próximo quanto ao caso médio;</a:t>
            </a:r>
            <a:endParaRPr lang="pt-BR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dirty="0" smtClean="0"/>
              <a:t>Comparação entre os Algoritmos</a:t>
            </a:r>
            <a:br>
              <a:rPr lang="pt-BR" dirty="0" smtClean="0"/>
            </a:br>
            <a:r>
              <a:rPr lang="pt-BR" dirty="0" smtClean="0"/>
              <a:t>MaxMin1, MaxMin2 e MaxMin3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47</a:t>
            </a:fld>
            <a:endParaRPr lang="pt-BR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295527"/>
            <a:ext cx="6854298" cy="2633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Comportamento Assintótico de Funções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48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 parâmetro n fornece uma medida da dificuldade para se resolver o problema;</a:t>
            </a:r>
          </a:p>
          <a:p>
            <a:r>
              <a:rPr lang="pt-BR" dirty="0" smtClean="0"/>
              <a:t>Para valores suficientemente pequenos de n, qualquer algoritmo custa pouco para ser executado, mesmo os ineficientes;</a:t>
            </a:r>
          </a:p>
          <a:p>
            <a:r>
              <a:rPr lang="pt-BR" dirty="0" smtClean="0"/>
              <a:t>A escolha do algoritmo não é um problema crítico para problemas de tamanho pequeno;</a:t>
            </a:r>
          </a:p>
          <a:p>
            <a:r>
              <a:rPr lang="pt-BR" dirty="0" smtClean="0"/>
              <a:t>Logo, a análise de algoritmos é realizada para valores grandes de </a:t>
            </a:r>
            <a:r>
              <a:rPr lang="pt-BR" i="1" dirty="0" smtClean="0"/>
              <a:t>n</a:t>
            </a:r>
            <a:r>
              <a:rPr lang="pt-BR" dirty="0" smtClean="0"/>
              <a:t>;</a:t>
            </a:r>
            <a:endParaRPr lang="pt-BR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Comportamento Assintótico de Funções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49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Estuda-se o comportamento assintótico das funções de custo (comportamento de suas funções de custo para valores grandes de </a:t>
            </a:r>
            <a:r>
              <a:rPr lang="pt-BR" i="1" dirty="0" smtClean="0"/>
              <a:t>n</a:t>
            </a:r>
            <a:r>
              <a:rPr lang="pt-BR" dirty="0" smtClean="0"/>
              <a:t>);</a:t>
            </a:r>
          </a:p>
          <a:p>
            <a:r>
              <a:rPr lang="pt-BR" dirty="0" smtClean="0"/>
              <a:t>O comportamento assintótico de </a:t>
            </a:r>
            <a:r>
              <a:rPr lang="pt-BR" i="1" dirty="0" smtClean="0"/>
              <a:t>f(n)</a:t>
            </a:r>
            <a:r>
              <a:rPr lang="pt-BR" dirty="0" smtClean="0"/>
              <a:t> representa o limite do comportamento do custo quando n cresce.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Roteiro Geral da Disciplina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B33E-F240-4C06-81B1-A08453BB8C83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 Dr. Luís Carlos Costa Fonseca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119D8CF-8DEC-4D9F-84EE-ADF04DFF3391}" type="slidenum">
              <a:rPr lang="pt-BR" smtClean="0"/>
              <a:pPr/>
              <a:t>5</a:t>
            </a:fld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Parte 1: Conceitos Introdutórios;</a:t>
            </a:r>
          </a:p>
          <a:p>
            <a:r>
              <a:rPr lang="pt-BR" dirty="0" smtClean="0"/>
              <a:t>Parte 2: Complexidade de Algoritmos;</a:t>
            </a:r>
          </a:p>
          <a:p>
            <a:r>
              <a:rPr lang="pt-BR" dirty="0" smtClean="0"/>
              <a:t>Parte 3: Métodos de ordenação;</a:t>
            </a:r>
          </a:p>
          <a:p>
            <a:r>
              <a:rPr lang="pt-BR" dirty="0" smtClean="0"/>
              <a:t>Parte 4: Pesquisa de dados;</a:t>
            </a:r>
          </a:p>
          <a:p>
            <a:r>
              <a:rPr lang="pt-BR" dirty="0" smtClean="0"/>
              <a:t>Parte 5: Organização de arquivos em árvores;</a:t>
            </a:r>
          </a:p>
          <a:p>
            <a:r>
              <a:rPr lang="pt-BR" dirty="0" smtClean="0"/>
              <a:t>Parte 6: Organização de arquivos de dados multimídia;</a:t>
            </a:r>
          </a:p>
          <a:p>
            <a:r>
              <a:rPr lang="pt-BR" dirty="0" smtClean="0"/>
              <a:t>Parte 7: Algoritmos Genéticos de busca e recuperação;</a:t>
            </a:r>
          </a:p>
          <a:p>
            <a:r>
              <a:rPr lang="pt-BR" dirty="0" smtClean="0"/>
              <a:t>Parte 8: Conceitos de Data </a:t>
            </a:r>
            <a:r>
              <a:rPr lang="pt-BR" dirty="0" err="1" smtClean="0"/>
              <a:t>mining</a:t>
            </a:r>
            <a:r>
              <a:rPr lang="pt-B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Dominação Assintótica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 Dr. Luís Carlos Costa Fonseca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50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 análise de um algoritmo geralmente conta com apenas algumas operações elementares;</a:t>
            </a:r>
          </a:p>
          <a:p>
            <a:r>
              <a:rPr lang="pt-BR" dirty="0" smtClean="0"/>
              <a:t>A medida de custo ou medida de complexidade relata o crescimento assintótico da operação considerada;</a:t>
            </a:r>
          </a:p>
          <a:p>
            <a:r>
              <a:rPr lang="pt-BR" dirty="0" err="1" smtClean="0"/>
              <a:t>Deﬁnição</a:t>
            </a:r>
            <a:r>
              <a:rPr lang="pt-BR" dirty="0" smtClean="0"/>
              <a:t>: Uma função </a:t>
            </a:r>
            <a:r>
              <a:rPr lang="pt-BR" i="1" dirty="0" smtClean="0"/>
              <a:t>f(n)</a:t>
            </a:r>
            <a:r>
              <a:rPr lang="pt-BR" dirty="0" smtClean="0"/>
              <a:t> domina assintoticamente outra função </a:t>
            </a:r>
            <a:r>
              <a:rPr lang="pt-BR" i="1" dirty="0" smtClean="0"/>
              <a:t>g(n)</a:t>
            </a:r>
            <a:r>
              <a:rPr lang="pt-BR" dirty="0" smtClean="0"/>
              <a:t> se existem duas constantes positivas </a:t>
            </a:r>
            <a:r>
              <a:rPr lang="pt-BR" i="1" dirty="0" smtClean="0"/>
              <a:t>c</a:t>
            </a:r>
            <a:r>
              <a:rPr lang="pt-BR" dirty="0" smtClean="0"/>
              <a:t> e </a:t>
            </a:r>
            <a:r>
              <a:rPr lang="pt-BR" i="1" dirty="0" smtClean="0"/>
              <a:t>m</a:t>
            </a:r>
            <a:r>
              <a:rPr lang="pt-BR" dirty="0" smtClean="0"/>
              <a:t> tais que, para </a:t>
            </a:r>
            <a:r>
              <a:rPr lang="pt-BR" i="1" dirty="0" smtClean="0"/>
              <a:t>n &gt;= m</a:t>
            </a:r>
            <a:r>
              <a:rPr lang="pt-BR" dirty="0" smtClean="0"/>
              <a:t>, temos </a:t>
            </a:r>
            <a:r>
              <a:rPr lang="pt-BR" i="1" dirty="0" smtClean="0"/>
              <a:t>|g(n)| &lt;= c x |f(n)|</a:t>
            </a:r>
            <a:r>
              <a:rPr lang="pt-BR" dirty="0" smtClean="0"/>
              <a:t>;</a:t>
            </a:r>
          </a:p>
          <a:p>
            <a:r>
              <a:rPr lang="pt-BR" dirty="0" smtClean="0"/>
              <a:t>O valor da constante </a:t>
            </a:r>
            <a:r>
              <a:rPr lang="pt-BR" i="1" dirty="0" smtClean="0"/>
              <a:t>m</a:t>
            </a:r>
            <a:r>
              <a:rPr lang="pt-BR" dirty="0" smtClean="0"/>
              <a:t> mostrado é o menor valor possível, mas qualquer valor maior também é válido.</a:t>
            </a:r>
            <a:endParaRPr lang="pt-BR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Dominação Assintótica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51</a:t>
            </a:fld>
            <a:endParaRPr lang="pt-BR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4951" y="2128838"/>
            <a:ext cx="4917379" cy="280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Dominação Assintótica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52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Exemplo:</a:t>
            </a:r>
          </a:p>
          <a:p>
            <a:pPr lvl="1"/>
            <a:r>
              <a:rPr lang="pt-BR" dirty="0" smtClean="0"/>
              <a:t>Sejam </a:t>
            </a:r>
            <a:r>
              <a:rPr lang="pt-BR" i="1" dirty="0" smtClean="0"/>
              <a:t>g(n) = (n + 1)</a:t>
            </a:r>
            <a:r>
              <a:rPr lang="pt-BR" i="1" baseline="30000" dirty="0" smtClean="0"/>
              <a:t>2</a:t>
            </a:r>
            <a:r>
              <a:rPr lang="pt-BR" i="1" dirty="0" smtClean="0"/>
              <a:t> </a:t>
            </a:r>
            <a:r>
              <a:rPr lang="pt-BR" dirty="0" smtClean="0"/>
              <a:t>e </a:t>
            </a:r>
            <a:r>
              <a:rPr lang="pt-BR" i="1" dirty="0" smtClean="0"/>
              <a:t>f(n) = n</a:t>
            </a:r>
            <a:r>
              <a:rPr lang="pt-BR" i="1" baseline="30000" dirty="0" smtClean="0"/>
              <a:t>2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As funções </a:t>
            </a:r>
            <a:r>
              <a:rPr lang="pt-BR" i="1" dirty="0" smtClean="0"/>
              <a:t>g(n)</a:t>
            </a:r>
            <a:r>
              <a:rPr lang="pt-BR" dirty="0" smtClean="0"/>
              <a:t> e </a:t>
            </a:r>
            <a:r>
              <a:rPr lang="pt-BR" i="1" dirty="0" smtClean="0"/>
              <a:t>f(n)</a:t>
            </a:r>
            <a:r>
              <a:rPr lang="pt-BR" dirty="0" smtClean="0"/>
              <a:t> dominam assintoticamente uma a outra, desde que </a:t>
            </a:r>
            <a:r>
              <a:rPr lang="pt-BR" i="1" dirty="0" smtClean="0"/>
              <a:t>|(n + 1)</a:t>
            </a:r>
            <a:r>
              <a:rPr lang="pt-BR" i="1" baseline="30000" dirty="0" smtClean="0"/>
              <a:t>2</a:t>
            </a:r>
            <a:r>
              <a:rPr lang="pt-BR" i="1" dirty="0" smtClean="0"/>
              <a:t>| &lt;= 4|n</a:t>
            </a:r>
            <a:r>
              <a:rPr lang="pt-BR" i="1" baseline="30000" dirty="0" smtClean="0"/>
              <a:t>2</a:t>
            </a:r>
            <a:r>
              <a:rPr lang="pt-BR" i="1" dirty="0" smtClean="0"/>
              <a:t>|</a:t>
            </a:r>
            <a:r>
              <a:rPr lang="pt-BR" dirty="0" smtClean="0"/>
              <a:t> para </a:t>
            </a:r>
            <a:r>
              <a:rPr lang="pt-BR" i="1" dirty="0" smtClean="0"/>
              <a:t>n &gt;= 1</a:t>
            </a:r>
            <a:r>
              <a:rPr lang="pt-BR" dirty="0" smtClean="0"/>
              <a:t> e </a:t>
            </a:r>
            <a:r>
              <a:rPr lang="pt-BR" i="1" dirty="0" smtClean="0"/>
              <a:t>|n</a:t>
            </a:r>
            <a:r>
              <a:rPr lang="pt-BR" i="1" baseline="30000" dirty="0" smtClean="0"/>
              <a:t>2</a:t>
            </a:r>
            <a:r>
              <a:rPr lang="pt-BR" i="1" dirty="0" smtClean="0"/>
              <a:t>| &lt; |(n + 1)</a:t>
            </a:r>
            <a:r>
              <a:rPr lang="pt-BR" i="1" baseline="30000" dirty="0" smtClean="0"/>
              <a:t>2</a:t>
            </a:r>
            <a:r>
              <a:rPr lang="pt-BR" i="1" dirty="0" smtClean="0"/>
              <a:t>|</a:t>
            </a:r>
            <a:r>
              <a:rPr lang="pt-BR" dirty="0" smtClean="0"/>
              <a:t> para </a:t>
            </a:r>
            <a:r>
              <a:rPr lang="pt-BR" i="1" dirty="0" smtClean="0"/>
              <a:t>n &gt;= 0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Notação </a:t>
            </a:r>
            <a:r>
              <a:rPr lang="pt-BR" i="1" dirty="0" smtClean="0"/>
              <a:t>O</a:t>
            </a:r>
            <a:endParaRPr lang="pt-BR" i="1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53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Escrevemos </a:t>
            </a:r>
            <a:r>
              <a:rPr lang="pt-BR" i="1" dirty="0" smtClean="0"/>
              <a:t>g(n) = O(f(n))</a:t>
            </a:r>
            <a:r>
              <a:rPr lang="pt-BR" dirty="0" smtClean="0"/>
              <a:t> para expressar que </a:t>
            </a:r>
            <a:r>
              <a:rPr lang="pt-BR" i="1" dirty="0" smtClean="0"/>
              <a:t>f(n)</a:t>
            </a:r>
            <a:r>
              <a:rPr lang="pt-BR" dirty="0" smtClean="0"/>
              <a:t> domina assintoticamente </a:t>
            </a:r>
            <a:r>
              <a:rPr lang="pt-BR" i="1" dirty="0" smtClean="0"/>
              <a:t>g(n)</a:t>
            </a:r>
            <a:r>
              <a:rPr lang="pt-BR" dirty="0" smtClean="0"/>
              <a:t>. Lê-se </a:t>
            </a:r>
            <a:r>
              <a:rPr lang="pt-BR" i="1" dirty="0" smtClean="0"/>
              <a:t>g(n)</a:t>
            </a:r>
            <a:r>
              <a:rPr lang="pt-BR" dirty="0" smtClean="0"/>
              <a:t> é da ordem no máximo </a:t>
            </a:r>
            <a:r>
              <a:rPr lang="pt-BR" i="1" dirty="0" smtClean="0"/>
              <a:t>f(n)</a:t>
            </a:r>
            <a:r>
              <a:rPr lang="pt-BR" dirty="0" smtClean="0"/>
              <a:t>.</a:t>
            </a:r>
          </a:p>
          <a:p>
            <a:r>
              <a:rPr lang="pt-BR" dirty="0" smtClean="0"/>
              <a:t>Exemplo: quando dizemos que o tempo de execução </a:t>
            </a:r>
            <a:r>
              <a:rPr lang="pt-BR" i="1" dirty="0" smtClean="0"/>
              <a:t>T(n)</a:t>
            </a:r>
            <a:r>
              <a:rPr lang="pt-BR" dirty="0" smtClean="0"/>
              <a:t> de um programa é </a:t>
            </a:r>
            <a:r>
              <a:rPr lang="pt-BR" i="1" dirty="0" smtClean="0"/>
              <a:t>O(n</a:t>
            </a:r>
            <a:r>
              <a:rPr lang="pt-BR" i="1" baseline="30000" dirty="0" smtClean="0"/>
              <a:t>2</a:t>
            </a:r>
            <a:r>
              <a:rPr lang="pt-BR" i="1" dirty="0" smtClean="0"/>
              <a:t>)</a:t>
            </a:r>
            <a:r>
              <a:rPr lang="pt-BR" dirty="0" smtClean="0"/>
              <a:t>, significa que existem constantes </a:t>
            </a:r>
            <a:r>
              <a:rPr lang="pt-BR" i="1" dirty="0" smtClean="0"/>
              <a:t>c</a:t>
            </a:r>
            <a:r>
              <a:rPr lang="pt-BR" dirty="0" smtClean="0"/>
              <a:t> e </a:t>
            </a:r>
            <a:r>
              <a:rPr lang="pt-BR" i="1" dirty="0" smtClean="0"/>
              <a:t>m</a:t>
            </a:r>
            <a:r>
              <a:rPr lang="pt-BR" dirty="0" smtClean="0"/>
              <a:t> tais que, para valores de </a:t>
            </a:r>
            <a:r>
              <a:rPr lang="pt-BR" i="1" dirty="0" smtClean="0"/>
              <a:t>n &gt;= m</a:t>
            </a:r>
            <a:r>
              <a:rPr lang="pt-BR" dirty="0" smtClean="0"/>
              <a:t>, </a:t>
            </a:r>
            <a:r>
              <a:rPr lang="pt-BR" i="1" dirty="0" smtClean="0"/>
              <a:t>T(n) &lt;= cn</a:t>
            </a:r>
            <a:r>
              <a:rPr lang="pt-BR" i="1" baseline="30000" dirty="0" smtClean="0"/>
              <a:t>2</a:t>
            </a:r>
            <a:r>
              <a:rPr lang="pt-BR" dirty="0" smtClean="0"/>
              <a:t>.</a:t>
            </a:r>
          </a:p>
          <a:p>
            <a:r>
              <a:rPr lang="pt-BR" dirty="0" smtClean="0"/>
              <a:t>Exemplo gráfico de dominação assintótica que ilustra a notação </a:t>
            </a:r>
            <a:r>
              <a:rPr lang="pt-BR" i="1" dirty="0" smtClean="0"/>
              <a:t>O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Notação </a:t>
            </a:r>
            <a:r>
              <a:rPr lang="pt-BR" i="1" dirty="0" smtClean="0"/>
              <a:t>O</a:t>
            </a:r>
            <a:endParaRPr lang="pt-BR" i="1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54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O valor da constante m mostrado é o menor valor possível, mas qualquer valor maior também é válido.</a:t>
            </a:r>
            <a:endParaRPr lang="pt-BR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9558" y="1643050"/>
            <a:ext cx="440702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Notação </a:t>
            </a:r>
            <a:r>
              <a:rPr lang="pt-BR" i="1" dirty="0" smtClean="0"/>
              <a:t>O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55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Definição: Uma função </a:t>
            </a:r>
            <a:r>
              <a:rPr lang="pt-BR" i="1" dirty="0" smtClean="0"/>
              <a:t>g(n)</a:t>
            </a:r>
            <a:r>
              <a:rPr lang="pt-BR" dirty="0" smtClean="0"/>
              <a:t> é </a:t>
            </a:r>
            <a:r>
              <a:rPr lang="pt-BR" i="1" dirty="0" smtClean="0"/>
              <a:t>O(f(n))</a:t>
            </a:r>
            <a:r>
              <a:rPr lang="pt-BR" dirty="0" smtClean="0"/>
              <a:t> se existem duas constantes positivas c e m tais que </a:t>
            </a:r>
            <a:r>
              <a:rPr lang="pt-BR" i="1" dirty="0" smtClean="0"/>
              <a:t>g(n) &lt;= </a:t>
            </a:r>
            <a:r>
              <a:rPr lang="pt-BR" i="1" dirty="0" err="1" smtClean="0"/>
              <a:t>cf</a:t>
            </a:r>
            <a:r>
              <a:rPr lang="pt-BR" i="1" dirty="0" smtClean="0"/>
              <a:t>(n)</a:t>
            </a:r>
            <a:r>
              <a:rPr lang="pt-BR" dirty="0" smtClean="0"/>
              <a:t>, para todo </a:t>
            </a:r>
            <a:r>
              <a:rPr lang="pt-BR" i="1" dirty="0" smtClean="0"/>
              <a:t>n &gt;= m</a:t>
            </a:r>
            <a:r>
              <a:rPr lang="pt-BR" dirty="0" smtClean="0"/>
              <a:t>.</a:t>
            </a:r>
          </a:p>
          <a:p>
            <a:r>
              <a:rPr lang="pt-BR" dirty="0" smtClean="0"/>
              <a:t>Exemplo: </a:t>
            </a:r>
            <a:r>
              <a:rPr lang="pt-BR" i="1" dirty="0" smtClean="0"/>
              <a:t>g(n) = (n + 1)</a:t>
            </a:r>
            <a:r>
              <a:rPr lang="pt-BR" i="1" baseline="30000" dirty="0" smtClean="0"/>
              <a:t>2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Logo </a:t>
            </a:r>
            <a:r>
              <a:rPr lang="pt-BR" i="1" dirty="0" smtClean="0"/>
              <a:t>g(n)</a:t>
            </a:r>
            <a:r>
              <a:rPr lang="pt-BR" dirty="0" smtClean="0"/>
              <a:t> é </a:t>
            </a:r>
            <a:r>
              <a:rPr lang="pt-BR" i="1" dirty="0" smtClean="0"/>
              <a:t>O(n</a:t>
            </a:r>
            <a:r>
              <a:rPr lang="pt-BR" i="1" baseline="30000" dirty="0" smtClean="0"/>
              <a:t>2</a:t>
            </a:r>
            <a:r>
              <a:rPr lang="pt-BR" i="1" dirty="0" smtClean="0"/>
              <a:t>)</a:t>
            </a:r>
            <a:r>
              <a:rPr lang="pt-BR" dirty="0" smtClean="0"/>
              <a:t>, quando </a:t>
            </a:r>
            <a:r>
              <a:rPr lang="pt-BR" i="1" dirty="0" smtClean="0"/>
              <a:t>m = 1</a:t>
            </a:r>
            <a:r>
              <a:rPr lang="pt-BR" dirty="0" smtClean="0"/>
              <a:t> e </a:t>
            </a:r>
            <a:r>
              <a:rPr lang="pt-BR" i="1" dirty="0" smtClean="0"/>
              <a:t>c = 4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Isto porque </a:t>
            </a:r>
            <a:r>
              <a:rPr lang="pt-BR" i="1" dirty="0" smtClean="0"/>
              <a:t>(n + 1)</a:t>
            </a:r>
            <a:r>
              <a:rPr lang="pt-BR" i="1" baseline="30000" dirty="0" smtClean="0"/>
              <a:t>2</a:t>
            </a:r>
            <a:r>
              <a:rPr lang="pt-BR" i="1" dirty="0" smtClean="0"/>
              <a:t> &lt;= 4n</a:t>
            </a:r>
            <a:r>
              <a:rPr lang="pt-BR" i="1" baseline="30000" dirty="0" smtClean="0"/>
              <a:t>2</a:t>
            </a:r>
            <a:r>
              <a:rPr lang="pt-BR" dirty="0" smtClean="0"/>
              <a:t> para </a:t>
            </a:r>
            <a:r>
              <a:rPr lang="pt-BR" i="1" dirty="0" smtClean="0"/>
              <a:t>n &gt;=1</a:t>
            </a:r>
            <a:r>
              <a:rPr lang="pt-BR" dirty="0" smtClean="0"/>
              <a:t>.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Notação </a:t>
            </a:r>
            <a:r>
              <a:rPr lang="pt-BR" i="1" dirty="0" smtClean="0"/>
              <a:t>O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56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Exemplo: Suponha que </a:t>
            </a:r>
            <a:r>
              <a:rPr lang="pt-BR" i="1" dirty="0" smtClean="0"/>
              <a:t>g(n) = n</a:t>
            </a:r>
            <a:r>
              <a:rPr lang="pt-BR" dirty="0" smtClean="0"/>
              <a:t> e </a:t>
            </a:r>
            <a:r>
              <a:rPr lang="pt-BR" i="1" dirty="0" smtClean="0"/>
              <a:t>f(n) = n</a:t>
            </a:r>
            <a:r>
              <a:rPr lang="pt-BR" i="1" baseline="30000" dirty="0" smtClean="0"/>
              <a:t>2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Sabemos pela definição anterior que </a:t>
            </a:r>
            <a:r>
              <a:rPr lang="pt-BR" i="1" dirty="0" smtClean="0"/>
              <a:t>g(n)</a:t>
            </a:r>
            <a:r>
              <a:rPr lang="pt-BR" dirty="0" smtClean="0"/>
              <a:t> é </a:t>
            </a:r>
            <a:r>
              <a:rPr lang="pt-BR" i="1" dirty="0" smtClean="0"/>
              <a:t>O(n</a:t>
            </a:r>
            <a:r>
              <a:rPr lang="pt-BR" i="1" baseline="30000" dirty="0" smtClean="0"/>
              <a:t>2</a:t>
            </a:r>
            <a:r>
              <a:rPr lang="pt-BR" i="1" dirty="0" smtClean="0"/>
              <a:t>)</a:t>
            </a:r>
            <a:r>
              <a:rPr lang="pt-BR" dirty="0" smtClean="0"/>
              <a:t>, pois para </a:t>
            </a:r>
            <a:r>
              <a:rPr lang="pt-BR" i="1" dirty="0" smtClean="0"/>
              <a:t>n &gt;= 0</a:t>
            </a:r>
            <a:r>
              <a:rPr lang="pt-BR" dirty="0" smtClean="0"/>
              <a:t>, </a:t>
            </a:r>
            <a:r>
              <a:rPr lang="pt-BR" i="1" dirty="0" smtClean="0"/>
              <a:t>n &lt;= n</a:t>
            </a:r>
            <a:r>
              <a:rPr lang="pt-BR" i="1" baseline="30000" dirty="0" smtClean="0"/>
              <a:t>2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Entretanto f(n) não é O(n).</a:t>
            </a:r>
          </a:p>
          <a:p>
            <a:pPr lvl="1"/>
            <a:r>
              <a:rPr lang="pt-BR" dirty="0" smtClean="0"/>
              <a:t>Supondo que existam constantes c e m tais que para todo </a:t>
            </a:r>
            <a:r>
              <a:rPr lang="pt-BR" i="1" dirty="0" smtClean="0"/>
              <a:t>n &gt;= m</a:t>
            </a:r>
            <a:r>
              <a:rPr lang="pt-BR" dirty="0" smtClean="0"/>
              <a:t>, </a:t>
            </a:r>
            <a:r>
              <a:rPr lang="pt-BR" i="1" dirty="0" smtClean="0"/>
              <a:t>n</a:t>
            </a:r>
            <a:r>
              <a:rPr lang="pt-BR" i="1" baseline="30000" dirty="0" smtClean="0"/>
              <a:t>2</a:t>
            </a:r>
            <a:r>
              <a:rPr lang="pt-BR" i="1" dirty="0" smtClean="0"/>
              <a:t> &lt;= </a:t>
            </a:r>
            <a:r>
              <a:rPr lang="pt-BR" i="1" dirty="0" err="1" smtClean="0"/>
              <a:t>cn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Logo </a:t>
            </a:r>
            <a:r>
              <a:rPr lang="pt-BR" i="1" dirty="0" smtClean="0"/>
              <a:t>c &gt;= n</a:t>
            </a:r>
            <a:r>
              <a:rPr lang="pt-BR" dirty="0" smtClean="0"/>
              <a:t> para qualquer </a:t>
            </a:r>
            <a:r>
              <a:rPr lang="pt-BR" i="1" dirty="0" smtClean="0"/>
              <a:t>n &gt;= m</a:t>
            </a:r>
            <a:r>
              <a:rPr lang="pt-BR" dirty="0" smtClean="0"/>
              <a:t>, e não existe uma constante </a:t>
            </a:r>
            <a:r>
              <a:rPr lang="pt-BR" i="1" dirty="0" smtClean="0"/>
              <a:t>c</a:t>
            </a:r>
            <a:r>
              <a:rPr lang="pt-BR" dirty="0" smtClean="0"/>
              <a:t> que possa ser maior ou igual a </a:t>
            </a:r>
            <a:r>
              <a:rPr lang="pt-BR" i="1" dirty="0" smtClean="0"/>
              <a:t>n</a:t>
            </a:r>
            <a:r>
              <a:rPr lang="pt-BR" dirty="0" smtClean="0"/>
              <a:t> para todo </a:t>
            </a:r>
            <a:r>
              <a:rPr lang="pt-BR" i="1" dirty="0" smtClean="0"/>
              <a:t>n</a:t>
            </a:r>
            <a:r>
              <a:rPr lang="pt-BR" dirty="0" smtClean="0"/>
              <a:t>.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Notação </a:t>
            </a:r>
            <a:r>
              <a:rPr lang="pt-BR" i="1" dirty="0" smtClean="0"/>
              <a:t>O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57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Exemplo: </a:t>
            </a:r>
            <a:r>
              <a:rPr lang="pt-BR" i="1" dirty="0" smtClean="0"/>
              <a:t>g(n) = 3n</a:t>
            </a:r>
            <a:r>
              <a:rPr lang="pt-BR" i="1" baseline="30000" dirty="0" smtClean="0"/>
              <a:t>3</a:t>
            </a:r>
            <a:r>
              <a:rPr lang="pt-BR" i="1" dirty="0" smtClean="0"/>
              <a:t> + 2n</a:t>
            </a:r>
            <a:r>
              <a:rPr lang="pt-BR" i="1" baseline="30000" dirty="0" smtClean="0"/>
              <a:t>2</a:t>
            </a:r>
            <a:r>
              <a:rPr lang="pt-BR" i="1" dirty="0" smtClean="0"/>
              <a:t> + n</a:t>
            </a:r>
            <a:r>
              <a:rPr lang="pt-BR" dirty="0" smtClean="0"/>
              <a:t> é </a:t>
            </a:r>
            <a:r>
              <a:rPr lang="pt-BR" i="1" dirty="0" smtClean="0"/>
              <a:t>O(n</a:t>
            </a:r>
            <a:r>
              <a:rPr lang="pt-BR" i="1" baseline="30000" dirty="0" smtClean="0"/>
              <a:t>3</a:t>
            </a:r>
            <a:r>
              <a:rPr lang="pt-BR" i="1" dirty="0" smtClean="0"/>
              <a:t>)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Basta mostrar que </a:t>
            </a:r>
            <a:r>
              <a:rPr lang="pt-BR" i="1" dirty="0" smtClean="0"/>
              <a:t>3n</a:t>
            </a:r>
            <a:r>
              <a:rPr lang="pt-BR" i="1" baseline="30000" dirty="0" smtClean="0"/>
              <a:t>3</a:t>
            </a:r>
            <a:r>
              <a:rPr lang="pt-BR" i="1" dirty="0" smtClean="0"/>
              <a:t> + 2n</a:t>
            </a:r>
            <a:r>
              <a:rPr lang="pt-BR" i="1" baseline="30000" dirty="0" smtClean="0"/>
              <a:t>2</a:t>
            </a:r>
            <a:r>
              <a:rPr lang="pt-BR" i="1" dirty="0" smtClean="0"/>
              <a:t> + n &lt;= 6n</a:t>
            </a:r>
            <a:r>
              <a:rPr lang="pt-BR" i="1" baseline="30000" dirty="0" smtClean="0"/>
              <a:t>3</a:t>
            </a:r>
            <a:r>
              <a:rPr lang="pt-BR" dirty="0" smtClean="0"/>
              <a:t>, para </a:t>
            </a:r>
            <a:r>
              <a:rPr lang="pt-BR" i="1" dirty="0" smtClean="0"/>
              <a:t>n &gt;= 0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A função </a:t>
            </a:r>
            <a:r>
              <a:rPr lang="pt-BR" i="1" dirty="0" smtClean="0"/>
              <a:t>g(n) = 3n</a:t>
            </a:r>
            <a:r>
              <a:rPr lang="pt-BR" i="1" baseline="30000" dirty="0" smtClean="0"/>
              <a:t>3</a:t>
            </a:r>
            <a:r>
              <a:rPr lang="pt-BR" i="1" dirty="0" smtClean="0"/>
              <a:t> + 2n</a:t>
            </a:r>
            <a:r>
              <a:rPr lang="pt-BR" i="1" baseline="30000" dirty="0" smtClean="0"/>
              <a:t>2</a:t>
            </a:r>
            <a:r>
              <a:rPr lang="pt-BR" i="1" dirty="0" smtClean="0"/>
              <a:t> + n </a:t>
            </a:r>
            <a:r>
              <a:rPr lang="pt-BR" dirty="0" smtClean="0"/>
              <a:t>é também </a:t>
            </a:r>
            <a:r>
              <a:rPr lang="pt-BR" i="1" dirty="0" smtClean="0"/>
              <a:t>O(n</a:t>
            </a:r>
            <a:r>
              <a:rPr lang="pt-BR" i="1" baseline="30000" dirty="0" smtClean="0"/>
              <a:t>4</a:t>
            </a:r>
            <a:r>
              <a:rPr lang="pt-BR" i="1" dirty="0" smtClean="0"/>
              <a:t>)</a:t>
            </a:r>
            <a:r>
              <a:rPr lang="pt-BR" dirty="0" smtClean="0"/>
              <a:t>, entretanto esta afirmação é mais fraca do que dizer que </a:t>
            </a:r>
            <a:r>
              <a:rPr lang="pt-BR" i="1" dirty="0" smtClean="0"/>
              <a:t>g(n)</a:t>
            </a:r>
            <a:r>
              <a:rPr lang="pt-BR" dirty="0" smtClean="0"/>
              <a:t> é </a:t>
            </a:r>
            <a:r>
              <a:rPr lang="pt-BR" i="1" dirty="0" smtClean="0"/>
              <a:t>O(n</a:t>
            </a:r>
            <a:r>
              <a:rPr lang="pt-BR" i="1" baseline="30000" dirty="0" smtClean="0"/>
              <a:t>3</a:t>
            </a:r>
            <a:r>
              <a:rPr lang="pt-BR" i="1" dirty="0" smtClean="0"/>
              <a:t>)</a:t>
            </a:r>
            <a:r>
              <a:rPr lang="pt-BR" dirty="0" smtClean="0"/>
              <a:t>.</a:t>
            </a:r>
          </a:p>
          <a:p>
            <a:r>
              <a:rPr lang="pt-BR" dirty="0" smtClean="0"/>
              <a:t>Exemplo: </a:t>
            </a:r>
            <a:r>
              <a:rPr lang="pt-BR" i="1" dirty="0" smtClean="0"/>
              <a:t>g(n) = log</a:t>
            </a:r>
            <a:r>
              <a:rPr lang="pt-BR" i="1" baseline="-25000" dirty="0" smtClean="0"/>
              <a:t>5</a:t>
            </a:r>
            <a:r>
              <a:rPr lang="pt-BR" i="1" dirty="0" smtClean="0"/>
              <a:t> n</a:t>
            </a:r>
            <a:r>
              <a:rPr lang="pt-BR" dirty="0" smtClean="0"/>
              <a:t> é </a:t>
            </a:r>
            <a:r>
              <a:rPr lang="pt-BR" i="1" dirty="0" smtClean="0"/>
              <a:t>O (</a:t>
            </a:r>
            <a:r>
              <a:rPr lang="pt-BR" i="1" dirty="0" err="1" smtClean="0"/>
              <a:t>log</a:t>
            </a:r>
            <a:r>
              <a:rPr lang="pt-BR" i="1" dirty="0" smtClean="0"/>
              <a:t> n)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O </a:t>
            </a:r>
            <a:r>
              <a:rPr lang="pt-BR" dirty="0" err="1" smtClean="0"/>
              <a:t>log</a:t>
            </a:r>
            <a:r>
              <a:rPr lang="pt-BR" baseline="-25000" dirty="0" err="1" smtClean="0"/>
              <a:t>b</a:t>
            </a:r>
            <a:r>
              <a:rPr lang="pt-BR" dirty="0" smtClean="0"/>
              <a:t> n difere do </a:t>
            </a:r>
            <a:r>
              <a:rPr lang="pt-BR" dirty="0" err="1" smtClean="0"/>
              <a:t>log</a:t>
            </a:r>
            <a:r>
              <a:rPr lang="pt-BR" baseline="-25000" dirty="0" err="1" smtClean="0"/>
              <a:t>c</a:t>
            </a:r>
            <a:r>
              <a:rPr lang="pt-BR" dirty="0" smtClean="0"/>
              <a:t> n por uma constante que no caso é </a:t>
            </a:r>
            <a:r>
              <a:rPr lang="pt-BR" dirty="0" err="1" smtClean="0"/>
              <a:t>log</a:t>
            </a:r>
            <a:r>
              <a:rPr lang="pt-BR" baseline="-25000" dirty="0" err="1" smtClean="0"/>
              <a:t>b</a:t>
            </a:r>
            <a:r>
              <a:rPr lang="pt-BR" dirty="0" smtClean="0"/>
              <a:t> c.</a:t>
            </a:r>
          </a:p>
          <a:p>
            <a:pPr lvl="1"/>
            <a:r>
              <a:rPr lang="pt-BR" dirty="0" smtClean="0"/>
              <a:t>Como n = c </a:t>
            </a:r>
            <a:r>
              <a:rPr lang="pt-BR" baseline="30000" dirty="0" err="1" smtClean="0"/>
              <a:t>logc</a:t>
            </a:r>
            <a:r>
              <a:rPr lang="pt-BR" baseline="30000" dirty="0" smtClean="0"/>
              <a:t> n</a:t>
            </a:r>
            <a:r>
              <a:rPr lang="pt-BR" dirty="0" smtClean="0"/>
              <a:t>, tomando o logaritmos base b em ambos os lados da igualdade temos que</a:t>
            </a:r>
            <a:br>
              <a:rPr lang="pt-BR" dirty="0" smtClean="0"/>
            </a:br>
            <a:r>
              <a:rPr lang="pt-BR" dirty="0" err="1" smtClean="0"/>
              <a:t>log</a:t>
            </a:r>
            <a:r>
              <a:rPr lang="pt-BR" baseline="-25000" dirty="0" err="1" smtClean="0"/>
              <a:t>b</a:t>
            </a:r>
            <a:r>
              <a:rPr lang="pt-BR" dirty="0" smtClean="0"/>
              <a:t> n = </a:t>
            </a:r>
            <a:r>
              <a:rPr lang="pt-BR" dirty="0" err="1" smtClean="0"/>
              <a:t>log</a:t>
            </a:r>
            <a:r>
              <a:rPr lang="pt-BR" baseline="-25000" dirty="0" err="1" smtClean="0"/>
              <a:t>b</a:t>
            </a:r>
            <a:r>
              <a:rPr lang="pt-BR" dirty="0" smtClean="0"/>
              <a:t> </a:t>
            </a:r>
            <a:r>
              <a:rPr lang="pt-BR" dirty="0" err="1" smtClean="0"/>
              <a:t>c</a:t>
            </a:r>
            <a:r>
              <a:rPr lang="pt-BR" baseline="30000" dirty="0" err="1" smtClean="0"/>
              <a:t>logc</a:t>
            </a:r>
            <a:r>
              <a:rPr lang="pt-BR" baseline="30000" dirty="0" smtClean="0"/>
              <a:t> n</a:t>
            </a:r>
            <a:r>
              <a:rPr lang="pt-BR" dirty="0" smtClean="0"/>
              <a:t> = </a:t>
            </a:r>
            <a:r>
              <a:rPr lang="pt-BR" dirty="0" err="1" smtClean="0"/>
              <a:t>log</a:t>
            </a:r>
            <a:r>
              <a:rPr lang="pt-BR" baseline="-25000" dirty="0" err="1" smtClean="0"/>
              <a:t>c</a:t>
            </a:r>
            <a:r>
              <a:rPr lang="pt-BR" dirty="0" smtClean="0"/>
              <a:t> n X </a:t>
            </a:r>
            <a:r>
              <a:rPr lang="pt-BR" dirty="0" err="1" smtClean="0"/>
              <a:t>log</a:t>
            </a:r>
            <a:r>
              <a:rPr lang="pt-BR" baseline="-25000" dirty="0" err="1" smtClean="0"/>
              <a:t>b</a:t>
            </a:r>
            <a:r>
              <a:rPr lang="pt-BR" dirty="0" smtClean="0"/>
              <a:t> c.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Operações com a Notação </a:t>
            </a:r>
            <a:r>
              <a:rPr lang="pt-BR" i="1" dirty="0" smtClean="0"/>
              <a:t>O</a:t>
            </a:r>
            <a:endParaRPr lang="pt-BR" i="1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58</a:t>
            </a:fld>
            <a:endParaRPr lang="pt-B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923334"/>
            <a:ext cx="6795658" cy="3648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Operações com a Notação </a:t>
            </a:r>
            <a:r>
              <a:rPr lang="pt-BR" i="1" dirty="0" smtClean="0"/>
              <a:t>O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59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Exemplo: regra da soma </a:t>
            </a:r>
            <a:r>
              <a:rPr lang="pt-BR" i="1" dirty="0" smtClean="0"/>
              <a:t>O(f(n) + O(g(n))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Suponha três trechos cujos tempos de execução são </a:t>
            </a:r>
            <a:r>
              <a:rPr lang="pt-BR" i="1" dirty="0" smtClean="0"/>
              <a:t>O(n)</a:t>
            </a:r>
            <a:r>
              <a:rPr lang="pt-BR" dirty="0" smtClean="0"/>
              <a:t>, </a:t>
            </a:r>
            <a:r>
              <a:rPr lang="pt-BR" i="1" dirty="0" smtClean="0"/>
              <a:t>O(n</a:t>
            </a:r>
            <a:r>
              <a:rPr lang="pt-BR" i="1" baseline="30000" dirty="0" smtClean="0"/>
              <a:t>2</a:t>
            </a:r>
            <a:r>
              <a:rPr lang="pt-BR" i="1" dirty="0" smtClean="0"/>
              <a:t>)</a:t>
            </a:r>
            <a:r>
              <a:rPr lang="pt-BR" dirty="0" smtClean="0"/>
              <a:t> e </a:t>
            </a:r>
            <a:r>
              <a:rPr lang="pt-BR" i="1" dirty="0" smtClean="0"/>
              <a:t>O(n </a:t>
            </a:r>
            <a:r>
              <a:rPr lang="pt-BR" i="1" dirty="0" err="1" smtClean="0"/>
              <a:t>log</a:t>
            </a:r>
            <a:r>
              <a:rPr lang="pt-BR" i="1" dirty="0" smtClean="0"/>
              <a:t> n)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O tempo de execução dos dois primeiros trechos é </a:t>
            </a:r>
            <a:r>
              <a:rPr lang="pt-BR" i="1" dirty="0" smtClean="0"/>
              <a:t>O(</a:t>
            </a:r>
            <a:r>
              <a:rPr lang="pt-BR" i="1" dirty="0" err="1" smtClean="0"/>
              <a:t>max</a:t>
            </a:r>
            <a:r>
              <a:rPr lang="pt-BR" i="1" dirty="0" smtClean="0"/>
              <a:t>(n, n</a:t>
            </a:r>
            <a:r>
              <a:rPr lang="pt-BR" i="1" baseline="30000" dirty="0" smtClean="0"/>
              <a:t>2</a:t>
            </a:r>
            <a:r>
              <a:rPr lang="pt-BR" i="1" dirty="0" smtClean="0"/>
              <a:t>))</a:t>
            </a:r>
            <a:r>
              <a:rPr lang="pt-BR" dirty="0" smtClean="0"/>
              <a:t>, que é </a:t>
            </a:r>
            <a:r>
              <a:rPr lang="pt-BR" i="1" dirty="0" smtClean="0"/>
              <a:t>O(n</a:t>
            </a:r>
            <a:r>
              <a:rPr lang="pt-BR" i="1" baseline="30000" dirty="0" smtClean="0"/>
              <a:t>2</a:t>
            </a:r>
            <a:r>
              <a:rPr lang="pt-BR" i="1" dirty="0" smtClean="0"/>
              <a:t>)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O tempos de execução de todos os três trechos é então </a:t>
            </a:r>
            <a:r>
              <a:rPr lang="pt-BR" i="1" dirty="0" smtClean="0"/>
              <a:t>O(</a:t>
            </a:r>
            <a:r>
              <a:rPr lang="pt-BR" i="1" dirty="0" err="1" smtClean="0"/>
              <a:t>max</a:t>
            </a:r>
            <a:r>
              <a:rPr lang="pt-BR" i="1" dirty="0" smtClean="0"/>
              <a:t>(n</a:t>
            </a:r>
            <a:r>
              <a:rPr lang="pt-BR" i="1" baseline="30000" dirty="0" smtClean="0"/>
              <a:t>2</a:t>
            </a:r>
            <a:r>
              <a:rPr lang="pt-BR" i="1" dirty="0" smtClean="0"/>
              <a:t>, n </a:t>
            </a:r>
            <a:r>
              <a:rPr lang="pt-BR" i="1" dirty="0" err="1" smtClean="0"/>
              <a:t>log</a:t>
            </a:r>
            <a:r>
              <a:rPr lang="pt-BR" i="1" dirty="0" smtClean="0"/>
              <a:t> n))</a:t>
            </a:r>
            <a:r>
              <a:rPr lang="pt-BR" dirty="0" smtClean="0"/>
              <a:t>, que é </a:t>
            </a:r>
            <a:r>
              <a:rPr lang="pt-BR" i="1" dirty="0" smtClean="0"/>
              <a:t>O(n</a:t>
            </a:r>
            <a:r>
              <a:rPr lang="pt-BR" i="1" baseline="30000" dirty="0" smtClean="0"/>
              <a:t>2</a:t>
            </a:r>
            <a:r>
              <a:rPr lang="pt-BR" i="1" dirty="0" smtClean="0"/>
              <a:t>)</a:t>
            </a:r>
            <a:r>
              <a:rPr lang="pt-BR" dirty="0" smtClean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Parte 1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Conceitos Introdutórios</a:t>
            </a:r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0464-A5A8-4F91-9EA8-DA5F5805BD32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Classes de comportamento assintótico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60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Se </a:t>
            </a:r>
            <a:r>
              <a:rPr lang="pt-BR" i="1" dirty="0" smtClean="0"/>
              <a:t>f</a:t>
            </a:r>
            <a:r>
              <a:rPr lang="pt-BR" dirty="0" smtClean="0"/>
              <a:t> é uma função de complexidade para um algoritmo </a:t>
            </a:r>
            <a:r>
              <a:rPr lang="pt-BR" i="1" dirty="0" smtClean="0"/>
              <a:t>F</a:t>
            </a:r>
            <a:r>
              <a:rPr lang="pt-BR" dirty="0" smtClean="0"/>
              <a:t>, então </a:t>
            </a:r>
            <a:r>
              <a:rPr lang="pt-BR" i="1" dirty="0" smtClean="0"/>
              <a:t>O(f)</a:t>
            </a:r>
            <a:r>
              <a:rPr lang="pt-BR" dirty="0" smtClean="0"/>
              <a:t> é considerada a complexidade assintótica ou o comportamento assintótico do algoritmo </a:t>
            </a:r>
            <a:r>
              <a:rPr lang="pt-BR" i="1" dirty="0" smtClean="0"/>
              <a:t>F</a:t>
            </a:r>
            <a:r>
              <a:rPr lang="pt-BR" dirty="0" smtClean="0"/>
              <a:t>.</a:t>
            </a:r>
          </a:p>
          <a:p>
            <a:r>
              <a:rPr lang="pt-BR" dirty="0" smtClean="0"/>
              <a:t>A relação de dominação assintótica permite comparar funções de complexidade;</a:t>
            </a:r>
          </a:p>
          <a:p>
            <a:r>
              <a:rPr lang="pt-BR" dirty="0" smtClean="0"/>
              <a:t>Entretanto, se as funções </a:t>
            </a:r>
            <a:r>
              <a:rPr lang="pt-BR" i="1" dirty="0" smtClean="0"/>
              <a:t>f</a:t>
            </a:r>
            <a:r>
              <a:rPr lang="pt-BR" dirty="0" smtClean="0"/>
              <a:t> e </a:t>
            </a:r>
            <a:r>
              <a:rPr lang="pt-BR" i="1" dirty="0" smtClean="0"/>
              <a:t>g</a:t>
            </a:r>
            <a:r>
              <a:rPr lang="pt-BR" dirty="0" smtClean="0"/>
              <a:t> dominam assintoticamente uma a outra, então os algoritmos associados são equivalentes;</a:t>
            </a:r>
          </a:p>
          <a:p>
            <a:r>
              <a:rPr lang="pt-BR" dirty="0" smtClean="0"/>
              <a:t>Nestes casos, o comportamento assintótico não serve para comparar os algoritmos;</a:t>
            </a:r>
            <a:endParaRPr lang="pt-BR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Classes de comportamento assintótico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61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Por exemplo, considere dois algoritmos </a:t>
            </a:r>
            <a:r>
              <a:rPr lang="pt-BR" i="1" dirty="0" smtClean="0"/>
              <a:t>F</a:t>
            </a:r>
            <a:r>
              <a:rPr lang="pt-BR" dirty="0" smtClean="0"/>
              <a:t> e </a:t>
            </a:r>
            <a:r>
              <a:rPr lang="pt-BR" i="1" dirty="0" smtClean="0"/>
              <a:t>G</a:t>
            </a:r>
            <a:r>
              <a:rPr lang="pt-BR" dirty="0" smtClean="0"/>
              <a:t> aplicados à mesma classe de problemas, sendo que </a:t>
            </a:r>
            <a:r>
              <a:rPr lang="pt-BR" i="1" dirty="0" smtClean="0"/>
              <a:t>F</a:t>
            </a:r>
            <a:r>
              <a:rPr lang="pt-BR" dirty="0" smtClean="0"/>
              <a:t> leva três vezes o tempo de </a:t>
            </a:r>
            <a:r>
              <a:rPr lang="pt-BR" i="1" dirty="0" smtClean="0"/>
              <a:t>G</a:t>
            </a:r>
            <a:r>
              <a:rPr lang="pt-BR" dirty="0" smtClean="0"/>
              <a:t> ao serem executados, isto é, </a:t>
            </a:r>
            <a:r>
              <a:rPr lang="pt-BR" i="1" dirty="0" smtClean="0"/>
              <a:t>f(n) = 3g(n)</a:t>
            </a:r>
            <a:r>
              <a:rPr lang="pt-BR" dirty="0" smtClean="0"/>
              <a:t>, sendo que </a:t>
            </a:r>
            <a:r>
              <a:rPr lang="pt-BR" i="1" dirty="0" smtClean="0"/>
              <a:t>O(f(n)) = O(g(n))</a:t>
            </a:r>
            <a:r>
              <a:rPr lang="pt-BR" dirty="0" smtClean="0"/>
              <a:t>;</a:t>
            </a:r>
          </a:p>
          <a:p>
            <a:r>
              <a:rPr lang="pt-BR" dirty="0" smtClean="0"/>
              <a:t>Logo, o comportamento assintótico não serve para comparar os algoritmos </a:t>
            </a:r>
            <a:r>
              <a:rPr lang="pt-BR" i="1" dirty="0" smtClean="0"/>
              <a:t>F</a:t>
            </a:r>
            <a:r>
              <a:rPr lang="pt-BR" dirty="0" smtClean="0"/>
              <a:t> e </a:t>
            </a:r>
            <a:r>
              <a:rPr lang="pt-BR" i="1" dirty="0" smtClean="0"/>
              <a:t>G</a:t>
            </a:r>
            <a:r>
              <a:rPr lang="pt-BR" dirty="0" smtClean="0"/>
              <a:t>, porque eles diferem apenas por uma constante;</a:t>
            </a:r>
            <a:endParaRPr lang="pt-BR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Comparação de programas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62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Podemos avaliar programas comparando as funções de complexidade, negligenciando as constantes de proporcionalidade;</a:t>
            </a:r>
          </a:p>
          <a:p>
            <a:r>
              <a:rPr lang="pt-BR" dirty="0" smtClean="0"/>
              <a:t>Um programa com tempo de execução </a:t>
            </a:r>
            <a:r>
              <a:rPr lang="pt-BR" i="1" dirty="0" smtClean="0"/>
              <a:t>O(n)</a:t>
            </a:r>
            <a:r>
              <a:rPr lang="pt-BR" dirty="0" smtClean="0"/>
              <a:t> é melhor que outro com tempo </a:t>
            </a:r>
            <a:r>
              <a:rPr lang="pt-BR" i="1" dirty="0" smtClean="0"/>
              <a:t>O(n</a:t>
            </a:r>
            <a:r>
              <a:rPr lang="pt-BR" i="1" baseline="30000" dirty="0" smtClean="0"/>
              <a:t>2</a:t>
            </a:r>
            <a:r>
              <a:rPr lang="pt-BR" i="1" dirty="0" smtClean="0"/>
              <a:t>)</a:t>
            </a:r>
            <a:r>
              <a:rPr lang="pt-BR" dirty="0" smtClean="0"/>
              <a:t>;</a:t>
            </a:r>
          </a:p>
          <a:p>
            <a:r>
              <a:rPr lang="pt-BR" dirty="0" smtClean="0"/>
              <a:t>Porém, as constantes de proporcionalidade podem alterar esta consideração;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Comparação de programas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63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Exemplo: um programa leva </a:t>
            </a:r>
            <a:r>
              <a:rPr lang="pt-BR" i="1" dirty="0" smtClean="0"/>
              <a:t>100n</a:t>
            </a:r>
            <a:r>
              <a:rPr lang="pt-BR" dirty="0" smtClean="0"/>
              <a:t> unidades de tempo para ser executado e outro leva </a:t>
            </a:r>
            <a:r>
              <a:rPr lang="pt-BR" i="1" dirty="0" smtClean="0"/>
              <a:t>2n</a:t>
            </a:r>
            <a:r>
              <a:rPr lang="pt-BR" i="1" baseline="30000" dirty="0" smtClean="0"/>
              <a:t>2</a:t>
            </a:r>
            <a:r>
              <a:rPr lang="pt-BR" dirty="0" smtClean="0"/>
              <a:t>. Qual dos dois programas é melhor?</a:t>
            </a:r>
          </a:p>
          <a:p>
            <a:pPr lvl="1"/>
            <a:r>
              <a:rPr lang="pt-BR" dirty="0" smtClean="0"/>
              <a:t>depende do tamanho do problema;</a:t>
            </a:r>
          </a:p>
          <a:p>
            <a:pPr lvl="1"/>
            <a:r>
              <a:rPr lang="pt-BR" dirty="0" smtClean="0"/>
              <a:t>Para </a:t>
            </a:r>
            <a:r>
              <a:rPr lang="pt-BR" i="1" dirty="0" smtClean="0"/>
              <a:t>n &lt; 50</a:t>
            </a:r>
            <a:r>
              <a:rPr lang="pt-BR" dirty="0" smtClean="0"/>
              <a:t>, o programa com tempo </a:t>
            </a:r>
            <a:r>
              <a:rPr lang="pt-BR" i="1" dirty="0" smtClean="0"/>
              <a:t>2n</a:t>
            </a:r>
            <a:r>
              <a:rPr lang="pt-BR" i="1" baseline="30000" dirty="0" smtClean="0"/>
              <a:t>2</a:t>
            </a:r>
            <a:r>
              <a:rPr lang="pt-BR" dirty="0" smtClean="0"/>
              <a:t> é melhor do que o que possui tempo </a:t>
            </a:r>
            <a:r>
              <a:rPr lang="pt-BR" i="1" dirty="0" smtClean="0"/>
              <a:t>100n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Para problemas com entrada de dados pequena é preferível usar o programa cujo tempo de execução é </a:t>
            </a:r>
            <a:r>
              <a:rPr lang="pt-BR" i="1" dirty="0" smtClean="0"/>
              <a:t>O(n</a:t>
            </a:r>
            <a:r>
              <a:rPr lang="pt-BR" i="1" baseline="30000" dirty="0" smtClean="0"/>
              <a:t>2</a:t>
            </a:r>
            <a:r>
              <a:rPr lang="pt-BR" i="1" dirty="0" smtClean="0"/>
              <a:t>)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Entretanto, quando n cresce, o programa com tempo de execução </a:t>
            </a:r>
            <a:r>
              <a:rPr lang="pt-BR" i="1" dirty="0" smtClean="0"/>
              <a:t>O(n</a:t>
            </a:r>
            <a:r>
              <a:rPr lang="pt-BR" i="1" baseline="30000" dirty="0" smtClean="0"/>
              <a:t>2</a:t>
            </a:r>
            <a:r>
              <a:rPr lang="pt-BR" i="1" dirty="0" smtClean="0"/>
              <a:t>)</a:t>
            </a:r>
            <a:r>
              <a:rPr lang="pt-BR" dirty="0" smtClean="0"/>
              <a:t> leva muito mais tempo que o programa </a:t>
            </a:r>
            <a:r>
              <a:rPr lang="pt-BR" i="1" dirty="0" smtClean="0"/>
              <a:t>O(n)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Principais classes de problemas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64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i="1" dirty="0" smtClean="0"/>
              <a:t>f(n) = O(1)</a:t>
            </a:r>
            <a:endParaRPr lang="pt-BR" dirty="0" smtClean="0"/>
          </a:p>
          <a:p>
            <a:pPr lvl="1"/>
            <a:r>
              <a:rPr lang="pt-BR" dirty="0" smtClean="0"/>
              <a:t>Algoritmos de complexidade </a:t>
            </a:r>
            <a:r>
              <a:rPr lang="pt-BR" i="1" dirty="0" smtClean="0"/>
              <a:t>O(1)</a:t>
            </a:r>
            <a:r>
              <a:rPr lang="pt-BR" dirty="0" smtClean="0"/>
              <a:t> são ditos de complexidade constante;</a:t>
            </a:r>
          </a:p>
          <a:p>
            <a:pPr lvl="1"/>
            <a:r>
              <a:rPr lang="pt-BR" dirty="0" smtClean="0"/>
              <a:t>Uso do algoritmo independe de </a:t>
            </a:r>
            <a:r>
              <a:rPr lang="pt-BR" i="1" dirty="0" smtClean="0"/>
              <a:t>n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As instruções do algoritmo são executadas um número fixo de vezes;</a:t>
            </a:r>
            <a:endParaRPr lang="pt-BR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Principais classes de problemas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65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i="1" dirty="0" smtClean="0"/>
              <a:t>f(n) = O(</a:t>
            </a:r>
            <a:r>
              <a:rPr lang="pt-BR" i="1" dirty="0" err="1" smtClean="0"/>
              <a:t>log</a:t>
            </a:r>
            <a:r>
              <a:rPr lang="pt-BR" i="1" dirty="0" smtClean="0"/>
              <a:t> n)</a:t>
            </a:r>
          </a:p>
          <a:p>
            <a:pPr lvl="1"/>
            <a:r>
              <a:rPr lang="pt-BR" dirty="0" smtClean="0"/>
              <a:t>Um algoritmo de complexidade </a:t>
            </a:r>
            <a:r>
              <a:rPr lang="pt-BR" i="1" dirty="0" smtClean="0"/>
              <a:t>O(</a:t>
            </a:r>
            <a:r>
              <a:rPr lang="pt-BR" i="1" dirty="0" err="1" smtClean="0"/>
              <a:t>log</a:t>
            </a:r>
            <a:r>
              <a:rPr lang="pt-BR" i="1" dirty="0" smtClean="0"/>
              <a:t> n)</a:t>
            </a:r>
            <a:r>
              <a:rPr lang="pt-BR" dirty="0" smtClean="0"/>
              <a:t> é dito ter complexidade logarítmica;</a:t>
            </a:r>
          </a:p>
          <a:p>
            <a:pPr lvl="1"/>
            <a:r>
              <a:rPr lang="pt-BR" dirty="0" smtClean="0"/>
              <a:t>Típico em algoritmos que transformam um problema em outros menores;</a:t>
            </a:r>
          </a:p>
          <a:p>
            <a:pPr lvl="1"/>
            <a:r>
              <a:rPr lang="pt-BR" dirty="0" smtClean="0"/>
              <a:t>Pode-se considerar o tempo de execução como menor que uma constante grande;</a:t>
            </a:r>
          </a:p>
          <a:p>
            <a:pPr lvl="1"/>
            <a:r>
              <a:rPr lang="pt-BR" dirty="0" smtClean="0"/>
              <a:t>Quando n é mil, </a:t>
            </a:r>
            <a:r>
              <a:rPr lang="pt-BR" i="1" dirty="0" smtClean="0"/>
              <a:t>log</a:t>
            </a:r>
            <a:r>
              <a:rPr lang="pt-BR" i="1" baseline="-25000" dirty="0" smtClean="0"/>
              <a:t>2 </a:t>
            </a:r>
            <a:r>
              <a:rPr lang="pt-BR" i="1" dirty="0" smtClean="0"/>
              <a:t>n ≈ 10</a:t>
            </a:r>
            <a:r>
              <a:rPr lang="pt-BR" dirty="0" smtClean="0"/>
              <a:t>, quando n é 1 milhão, </a:t>
            </a:r>
            <a:r>
              <a:rPr lang="pt-BR" i="1" dirty="0" smtClean="0"/>
              <a:t>log</a:t>
            </a:r>
            <a:r>
              <a:rPr lang="pt-BR" i="1" baseline="-25000" dirty="0" smtClean="0"/>
              <a:t>2</a:t>
            </a:r>
            <a:r>
              <a:rPr lang="pt-BR" i="1" dirty="0" smtClean="0"/>
              <a:t> n ≈ 20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Para dobrar o valor de </a:t>
            </a:r>
            <a:r>
              <a:rPr lang="pt-BR" i="1" dirty="0" err="1" smtClean="0"/>
              <a:t>log</a:t>
            </a:r>
            <a:r>
              <a:rPr lang="pt-BR" i="1" dirty="0" smtClean="0"/>
              <a:t> n</a:t>
            </a:r>
            <a:r>
              <a:rPr lang="pt-BR" dirty="0" smtClean="0"/>
              <a:t> temos de considerar o quadrado de </a:t>
            </a:r>
            <a:r>
              <a:rPr lang="pt-BR" i="1" dirty="0" smtClean="0"/>
              <a:t>n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A base do logaritmo muda pouco estes valores: quando </a:t>
            </a:r>
            <a:r>
              <a:rPr lang="pt-BR" i="1" dirty="0" smtClean="0"/>
              <a:t>n</a:t>
            </a:r>
            <a:r>
              <a:rPr lang="pt-BR" dirty="0" smtClean="0"/>
              <a:t> é 1 milhão, o </a:t>
            </a:r>
            <a:r>
              <a:rPr lang="pt-BR" i="1" dirty="0" smtClean="0"/>
              <a:t>log</a:t>
            </a:r>
            <a:r>
              <a:rPr lang="pt-BR" i="1" baseline="-25000" dirty="0" smtClean="0"/>
              <a:t>2</a:t>
            </a:r>
            <a:r>
              <a:rPr lang="pt-BR" i="1" dirty="0" smtClean="0"/>
              <a:t>n</a:t>
            </a:r>
            <a:r>
              <a:rPr lang="pt-BR" dirty="0" smtClean="0"/>
              <a:t> é 20 e o </a:t>
            </a:r>
            <a:r>
              <a:rPr lang="pt-BR" i="1" dirty="0" smtClean="0"/>
              <a:t>log</a:t>
            </a:r>
            <a:r>
              <a:rPr lang="pt-BR" i="1" baseline="-25000" dirty="0" smtClean="0"/>
              <a:t>10</a:t>
            </a:r>
            <a:r>
              <a:rPr lang="pt-BR" i="1" dirty="0" smtClean="0"/>
              <a:t>n</a:t>
            </a:r>
            <a:r>
              <a:rPr lang="pt-BR" dirty="0" smtClean="0"/>
              <a:t> é 6.</a:t>
            </a:r>
            <a:endParaRPr lang="pt-BR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Principais classes de problemas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66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i="1" dirty="0" smtClean="0"/>
              <a:t>f(n) = O(n)</a:t>
            </a:r>
          </a:p>
          <a:p>
            <a:pPr lvl="1"/>
            <a:r>
              <a:rPr lang="pt-BR" dirty="0" smtClean="0"/>
              <a:t>Um algoritmo de complexidade </a:t>
            </a:r>
            <a:r>
              <a:rPr lang="pt-BR" i="1" dirty="0" smtClean="0"/>
              <a:t>O(n)</a:t>
            </a:r>
            <a:r>
              <a:rPr lang="pt-BR" dirty="0" smtClean="0"/>
              <a:t> é dito ter complexidade linear;</a:t>
            </a:r>
          </a:p>
          <a:p>
            <a:pPr lvl="1"/>
            <a:r>
              <a:rPr lang="pt-BR" dirty="0" smtClean="0"/>
              <a:t>Em geral, um pequeno trabalho é realizado sobre cada elemento de entrada;</a:t>
            </a:r>
          </a:p>
          <a:p>
            <a:pPr lvl="1"/>
            <a:r>
              <a:rPr lang="pt-BR" dirty="0" smtClean="0"/>
              <a:t>É a melhor situação possível para um algoritmo que tem de processar/produzir </a:t>
            </a:r>
            <a:r>
              <a:rPr lang="pt-BR" i="1" dirty="0" smtClean="0"/>
              <a:t>n</a:t>
            </a:r>
            <a:r>
              <a:rPr lang="pt-BR" dirty="0" smtClean="0"/>
              <a:t> elementos de entrada/saída;</a:t>
            </a:r>
          </a:p>
          <a:p>
            <a:pPr lvl="1"/>
            <a:r>
              <a:rPr lang="pt-BR" dirty="0" smtClean="0"/>
              <a:t>Cada vez que </a:t>
            </a:r>
            <a:r>
              <a:rPr lang="pt-BR" i="1" dirty="0" smtClean="0"/>
              <a:t>n</a:t>
            </a:r>
            <a:r>
              <a:rPr lang="pt-BR" dirty="0" smtClean="0"/>
              <a:t> dobra de tamanho, o tempo de execução dobra;</a:t>
            </a:r>
            <a:endParaRPr lang="pt-BR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Principais classes de problemas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67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i="1" dirty="0" smtClean="0"/>
              <a:t>f(n) = O(n </a:t>
            </a:r>
            <a:r>
              <a:rPr lang="pt-BR" i="1" dirty="0" err="1" smtClean="0"/>
              <a:t>log</a:t>
            </a:r>
            <a:r>
              <a:rPr lang="pt-BR" i="1" dirty="0" smtClean="0"/>
              <a:t> n)</a:t>
            </a:r>
          </a:p>
          <a:p>
            <a:pPr lvl="1"/>
            <a:r>
              <a:rPr lang="pt-BR" dirty="0" smtClean="0"/>
              <a:t>Típico em algoritmos que quebram um problema em outros menores, resolvem cada um deles independentemente e ajuntando as soluções depois.</a:t>
            </a:r>
          </a:p>
          <a:p>
            <a:pPr lvl="1"/>
            <a:r>
              <a:rPr lang="pt-BR" dirty="0" smtClean="0"/>
              <a:t>Quando </a:t>
            </a:r>
            <a:r>
              <a:rPr lang="pt-BR" i="1" dirty="0" smtClean="0"/>
              <a:t>n</a:t>
            </a:r>
            <a:r>
              <a:rPr lang="pt-BR" dirty="0" smtClean="0"/>
              <a:t> é 1 milhão, </a:t>
            </a:r>
            <a:r>
              <a:rPr lang="pt-BR" i="1" dirty="0" smtClean="0"/>
              <a:t>n log</a:t>
            </a:r>
            <a:r>
              <a:rPr lang="pt-BR" i="1" baseline="-25000" dirty="0" smtClean="0"/>
              <a:t>2</a:t>
            </a:r>
            <a:r>
              <a:rPr lang="pt-BR" i="1" dirty="0" smtClean="0"/>
              <a:t> n</a:t>
            </a:r>
            <a:r>
              <a:rPr lang="pt-BR" dirty="0" smtClean="0"/>
              <a:t> é cerca de 20 milhões.</a:t>
            </a:r>
          </a:p>
          <a:p>
            <a:pPr lvl="1"/>
            <a:r>
              <a:rPr lang="pt-BR" dirty="0" smtClean="0"/>
              <a:t>Quando </a:t>
            </a:r>
            <a:r>
              <a:rPr lang="pt-BR" i="1" dirty="0" smtClean="0"/>
              <a:t>n</a:t>
            </a:r>
            <a:r>
              <a:rPr lang="pt-BR" dirty="0" smtClean="0"/>
              <a:t> é 2 milhões, </a:t>
            </a:r>
            <a:r>
              <a:rPr lang="pt-BR" i="1" dirty="0" smtClean="0"/>
              <a:t>n log</a:t>
            </a:r>
            <a:r>
              <a:rPr lang="pt-BR" i="1" baseline="-25000" dirty="0" smtClean="0"/>
              <a:t>2</a:t>
            </a:r>
            <a:r>
              <a:rPr lang="pt-BR" i="1" dirty="0" smtClean="0"/>
              <a:t> n</a:t>
            </a:r>
            <a:r>
              <a:rPr lang="pt-BR" dirty="0" smtClean="0"/>
              <a:t> é cerca de 42 milhões, pouco mais do que o dobro.</a:t>
            </a:r>
            <a:endParaRPr lang="pt-BR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Principais classes de problemas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68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i="1" dirty="0" smtClean="0"/>
              <a:t>f(n) = O(n</a:t>
            </a:r>
            <a:r>
              <a:rPr lang="pt-BR" i="1" baseline="30000" dirty="0" smtClean="0"/>
              <a:t>2</a:t>
            </a:r>
            <a:r>
              <a:rPr lang="pt-BR" i="1" dirty="0" smtClean="0"/>
              <a:t>)</a:t>
            </a:r>
          </a:p>
          <a:p>
            <a:pPr lvl="1"/>
            <a:r>
              <a:rPr lang="pt-BR" dirty="0" smtClean="0"/>
              <a:t>Um algoritmo de complexidade </a:t>
            </a:r>
            <a:r>
              <a:rPr lang="pt-BR" i="1" dirty="0" smtClean="0"/>
              <a:t>O(n</a:t>
            </a:r>
            <a:r>
              <a:rPr lang="pt-BR" i="1" baseline="30000" dirty="0" smtClean="0"/>
              <a:t>2</a:t>
            </a:r>
            <a:r>
              <a:rPr lang="pt-BR" i="1" dirty="0" smtClean="0"/>
              <a:t>)</a:t>
            </a:r>
            <a:r>
              <a:rPr lang="pt-BR" dirty="0" smtClean="0"/>
              <a:t> é dito ter complexidade quadrática;</a:t>
            </a:r>
          </a:p>
          <a:p>
            <a:pPr lvl="1"/>
            <a:r>
              <a:rPr lang="pt-BR" dirty="0" smtClean="0"/>
              <a:t>Ocorrem quando os itens de dados são processados aos pares, muitas vezes em um anel dentro de outro;</a:t>
            </a:r>
          </a:p>
          <a:p>
            <a:pPr lvl="1"/>
            <a:r>
              <a:rPr lang="pt-BR" dirty="0" smtClean="0"/>
              <a:t>Quando </a:t>
            </a:r>
            <a:r>
              <a:rPr lang="pt-BR" i="1" dirty="0" smtClean="0"/>
              <a:t>n</a:t>
            </a:r>
            <a:r>
              <a:rPr lang="pt-BR" dirty="0" smtClean="0"/>
              <a:t> é mil, o número de operações é da ordem de 1 milhão.</a:t>
            </a:r>
          </a:p>
          <a:p>
            <a:pPr lvl="1"/>
            <a:r>
              <a:rPr lang="pt-BR" dirty="0" smtClean="0"/>
              <a:t>Sempre que n dobra, o tempo de execução é multiplicado por 4;</a:t>
            </a:r>
          </a:p>
          <a:p>
            <a:pPr lvl="1"/>
            <a:r>
              <a:rPr lang="pt-BR" dirty="0" smtClean="0"/>
              <a:t>Úteis para resolver problemas de tamanhos relativamente pequenos;</a:t>
            </a:r>
            <a:endParaRPr lang="pt-BR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Principais classes de problemas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69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i="1" dirty="0" smtClean="0"/>
              <a:t>f(n) = O(n</a:t>
            </a:r>
            <a:r>
              <a:rPr lang="pt-BR" i="1" baseline="30000" dirty="0" smtClean="0"/>
              <a:t>3</a:t>
            </a:r>
            <a:r>
              <a:rPr lang="pt-BR" i="1" dirty="0" smtClean="0"/>
              <a:t>)</a:t>
            </a:r>
          </a:p>
          <a:p>
            <a:pPr lvl="1"/>
            <a:r>
              <a:rPr lang="pt-BR" dirty="0" smtClean="0"/>
              <a:t>Um algoritmo de complexidade </a:t>
            </a:r>
            <a:r>
              <a:rPr lang="pt-BR" i="1" dirty="0" smtClean="0"/>
              <a:t>O(n</a:t>
            </a:r>
            <a:r>
              <a:rPr lang="pt-BR" i="1" baseline="30000" dirty="0" smtClean="0"/>
              <a:t>3</a:t>
            </a:r>
            <a:r>
              <a:rPr lang="pt-BR" i="1" dirty="0" smtClean="0"/>
              <a:t>)</a:t>
            </a:r>
            <a:r>
              <a:rPr lang="pt-BR" dirty="0" smtClean="0"/>
              <a:t> é dito ter complexidade cúbica;</a:t>
            </a:r>
          </a:p>
          <a:p>
            <a:pPr lvl="1"/>
            <a:r>
              <a:rPr lang="pt-BR" dirty="0" smtClean="0"/>
              <a:t>Úteis apenas para resolver pequenos problemas;</a:t>
            </a:r>
          </a:p>
          <a:p>
            <a:pPr lvl="1"/>
            <a:r>
              <a:rPr lang="pt-BR" dirty="0" smtClean="0"/>
              <a:t>Quando </a:t>
            </a:r>
            <a:r>
              <a:rPr lang="pt-BR" i="1" dirty="0" smtClean="0"/>
              <a:t>n</a:t>
            </a:r>
            <a:r>
              <a:rPr lang="pt-BR" dirty="0" smtClean="0"/>
              <a:t> é 100, o número de operações é da ordem de 1 milhão;</a:t>
            </a:r>
          </a:p>
          <a:p>
            <a:pPr lvl="1"/>
            <a:r>
              <a:rPr lang="pt-BR" dirty="0" smtClean="0"/>
              <a:t>Sempre que </a:t>
            </a:r>
            <a:r>
              <a:rPr lang="pt-BR" i="1" dirty="0" smtClean="0"/>
              <a:t>n</a:t>
            </a:r>
            <a:r>
              <a:rPr lang="pt-BR" dirty="0" smtClean="0"/>
              <a:t> dobra, o tempo de execução fica multiplicado por 8;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Roteiro</a:t>
            </a:r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4430-02E3-4492-A49C-EE61B24A2104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119D8CF-8DEC-4D9F-84EE-ADF04DFF3391}" type="slidenum">
              <a:rPr lang="pt-BR" smtClean="0"/>
              <a:pPr/>
              <a:t>7</a:t>
            </a:fld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Conceitos Introdutórios</a:t>
            </a:r>
          </a:p>
          <a:p>
            <a:pPr lvl="1"/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Principais classes de problemas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70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i="1" dirty="0" smtClean="0"/>
              <a:t>f(n) = O(2</a:t>
            </a:r>
            <a:r>
              <a:rPr lang="pt-BR" i="1" baseline="30000" dirty="0" smtClean="0"/>
              <a:t>n</a:t>
            </a:r>
            <a:r>
              <a:rPr lang="pt-BR" i="1" dirty="0" smtClean="0"/>
              <a:t>)</a:t>
            </a:r>
          </a:p>
          <a:p>
            <a:pPr lvl="1"/>
            <a:r>
              <a:rPr lang="pt-BR" dirty="0" smtClean="0"/>
              <a:t>Um algoritmo de complexidade </a:t>
            </a:r>
            <a:r>
              <a:rPr lang="pt-BR" i="1" dirty="0" smtClean="0"/>
              <a:t>O(2</a:t>
            </a:r>
            <a:r>
              <a:rPr lang="pt-BR" i="1" baseline="30000" dirty="0" smtClean="0"/>
              <a:t>n</a:t>
            </a:r>
            <a:r>
              <a:rPr lang="pt-BR" i="1" dirty="0" smtClean="0"/>
              <a:t>)</a:t>
            </a:r>
            <a:r>
              <a:rPr lang="pt-BR" dirty="0" smtClean="0"/>
              <a:t> é dito ter complexidade exponencial;</a:t>
            </a:r>
          </a:p>
          <a:p>
            <a:pPr lvl="1"/>
            <a:r>
              <a:rPr lang="pt-BR" dirty="0" smtClean="0"/>
              <a:t>Geralmente não são úteis sob o ponto de vista prático;</a:t>
            </a:r>
          </a:p>
          <a:p>
            <a:pPr lvl="1"/>
            <a:r>
              <a:rPr lang="pt-BR" dirty="0" smtClean="0"/>
              <a:t>Ocorrem na solução de problemas quando se usa força bruta para resolvê-los;</a:t>
            </a:r>
          </a:p>
          <a:p>
            <a:pPr lvl="1"/>
            <a:r>
              <a:rPr lang="pt-BR" dirty="0" smtClean="0"/>
              <a:t>Quando </a:t>
            </a:r>
            <a:r>
              <a:rPr lang="pt-BR" i="1" dirty="0" smtClean="0"/>
              <a:t>n</a:t>
            </a:r>
            <a:r>
              <a:rPr lang="pt-BR" dirty="0" smtClean="0"/>
              <a:t> é 20, o tempo de execução é cerca de 1 milhão. Quando </a:t>
            </a:r>
            <a:r>
              <a:rPr lang="pt-BR" i="1" dirty="0" smtClean="0"/>
              <a:t>n</a:t>
            </a:r>
            <a:r>
              <a:rPr lang="pt-BR" dirty="0" smtClean="0"/>
              <a:t> dobra, o tempo fica elevado ao quadrado;</a:t>
            </a:r>
            <a:endParaRPr lang="pt-BR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Principais classes de problemas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71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i="1" dirty="0" smtClean="0"/>
              <a:t>f(n) = O(n!)</a:t>
            </a:r>
          </a:p>
          <a:p>
            <a:pPr lvl="1"/>
            <a:r>
              <a:rPr lang="pt-BR" dirty="0" smtClean="0"/>
              <a:t>Um algoritmo de complexidade </a:t>
            </a:r>
            <a:r>
              <a:rPr lang="pt-BR" i="1" dirty="0" smtClean="0"/>
              <a:t>O(n!)</a:t>
            </a:r>
            <a:r>
              <a:rPr lang="pt-BR" dirty="0" smtClean="0"/>
              <a:t> é dito ter complexidade exponencial, apesar de </a:t>
            </a:r>
            <a:r>
              <a:rPr lang="pt-BR" i="1" dirty="0" smtClean="0"/>
              <a:t>O(n!)</a:t>
            </a:r>
            <a:r>
              <a:rPr lang="pt-BR" dirty="0" smtClean="0"/>
              <a:t> ter comportamento muito pior do que </a:t>
            </a:r>
            <a:r>
              <a:rPr lang="pt-BR" i="1" dirty="0" smtClean="0"/>
              <a:t>O(2</a:t>
            </a:r>
            <a:r>
              <a:rPr lang="pt-BR" i="1" baseline="30000" dirty="0" smtClean="0"/>
              <a:t>n</a:t>
            </a:r>
            <a:r>
              <a:rPr lang="pt-BR" i="1" dirty="0" smtClean="0"/>
              <a:t>)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Geralmente ocorrem quando se usa força bruta para na solução do problema;</a:t>
            </a:r>
          </a:p>
          <a:p>
            <a:pPr lvl="1"/>
            <a:r>
              <a:rPr lang="pt-BR" i="1" dirty="0" smtClean="0"/>
              <a:t>n = 20</a:t>
            </a:r>
            <a:r>
              <a:rPr lang="pt-BR" dirty="0" smtClean="0"/>
              <a:t> </a:t>
            </a:r>
            <a:r>
              <a:rPr lang="pt-BR" dirty="0" smtClean="0">
                <a:latin typeface="Arial"/>
                <a:cs typeface="Arial"/>
              </a:rPr>
              <a:t>→</a:t>
            </a:r>
            <a:r>
              <a:rPr lang="pt-BR" dirty="0" smtClean="0"/>
              <a:t> 20! = 2432902008176640000, um número com 19 dígitos;</a:t>
            </a:r>
          </a:p>
          <a:p>
            <a:pPr lvl="1"/>
            <a:r>
              <a:rPr lang="pt-BR" i="1" dirty="0" smtClean="0"/>
              <a:t>n = 40</a:t>
            </a:r>
            <a:r>
              <a:rPr lang="pt-BR" dirty="0" smtClean="0"/>
              <a:t> </a:t>
            </a:r>
            <a:r>
              <a:rPr lang="pt-BR" dirty="0" smtClean="0">
                <a:latin typeface="Arial"/>
                <a:cs typeface="Arial"/>
              </a:rPr>
              <a:t>→</a:t>
            </a:r>
            <a:r>
              <a:rPr lang="pt-BR" dirty="0" smtClean="0"/>
              <a:t> um número com 48 dígitos;</a:t>
            </a:r>
            <a:endParaRPr lang="pt-BR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Comparação de funções de complexidade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72</a:t>
            </a:fld>
            <a:endParaRPr lang="pt-B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457734"/>
            <a:ext cx="6119833" cy="461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Comparação de funções de complexidade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73</a:t>
            </a:fld>
            <a:endParaRPr lang="pt-BR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071678"/>
            <a:ext cx="6783755" cy="319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Algoritmos Polinomiais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74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Algoritmo exponencial no tempo de execução tem função de complexidade </a:t>
            </a:r>
            <a:r>
              <a:rPr lang="pt-BR" i="1" dirty="0" smtClean="0"/>
              <a:t>O(</a:t>
            </a:r>
            <a:r>
              <a:rPr lang="pt-BR" i="1" dirty="0" err="1" smtClean="0"/>
              <a:t>c</a:t>
            </a:r>
            <a:r>
              <a:rPr lang="pt-BR" i="1" baseline="30000" dirty="0" err="1" smtClean="0"/>
              <a:t>n</a:t>
            </a:r>
            <a:r>
              <a:rPr lang="pt-BR" i="1" dirty="0" smtClean="0"/>
              <a:t>)</a:t>
            </a:r>
            <a:r>
              <a:rPr lang="pt-BR" dirty="0" smtClean="0"/>
              <a:t>; </a:t>
            </a:r>
            <a:r>
              <a:rPr lang="pt-BR" i="1" dirty="0" smtClean="0"/>
              <a:t>c &gt; 1</a:t>
            </a:r>
            <a:r>
              <a:rPr lang="pt-BR" dirty="0" smtClean="0"/>
              <a:t>;</a:t>
            </a:r>
          </a:p>
          <a:p>
            <a:r>
              <a:rPr lang="pt-BR" dirty="0" smtClean="0"/>
              <a:t>Algoritmo polinomial no tempo de execução tem função de complexidade </a:t>
            </a:r>
            <a:r>
              <a:rPr lang="pt-BR" i="1" dirty="0" smtClean="0"/>
              <a:t>O(p(n))</a:t>
            </a:r>
            <a:r>
              <a:rPr lang="pt-BR" dirty="0" smtClean="0"/>
              <a:t>, onde </a:t>
            </a:r>
            <a:r>
              <a:rPr lang="pt-BR" i="1" dirty="0" smtClean="0"/>
              <a:t>p(n)</a:t>
            </a:r>
            <a:r>
              <a:rPr lang="pt-BR" dirty="0" smtClean="0"/>
              <a:t> é um polinômio;</a:t>
            </a:r>
          </a:p>
          <a:p>
            <a:r>
              <a:rPr lang="pt-BR" dirty="0" smtClean="0"/>
              <a:t>A distinção entre estes dois tipos de algoritmos torna-se significativa quando o tamanho do problema a ser resolvido cresce;</a:t>
            </a:r>
          </a:p>
          <a:p>
            <a:r>
              <a:rPr lang="pt-BR" dirty="0" smtClean="0"/>
              <a:t>Por isso, os algoritmos polinomiais são muito mais úteis na prática do que os exponenciais;</a:t>
            </a:r>
          </a:p>
          <a:p>
            <a:r>
              <a:rPr lang="pt-BR" dirty="0" smtClean="0"/>
              <a:t>Algoritmos exponenciais são geralmente simples variações de pesquisa exaustiva;</a:t>
            </a:r>
            <a:endParaRPr lang="pt-BR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Algoritmos Polinomiais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75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Algoritmos polinomiais são geralmente obtidos mediante entendimento mais profundo da estrutura do problema;</a:t>
            </a:r>
          </a:p>
          <a:p>
            <a:r>
              <a:rPr lang="pt-BR" dirty="0" smtClean="0"/>
              <a:t>Um problema é considerado:</a:t>
            </a:r>
          </a:p>
          <a:p>
            <a:pPr lvl="1"/>
            <a:r>
              <a:rPr lang="pt-BR" dirty="0" smtClean="0"/>
              <a:t>intratável: se não existe um algoritmo polinomial para resolvê-lo;</a:t>
            </a:r>
          </a:p>
          <a:p>
            <a:pPr lvl="1"/>
            <a:r>
              <a:rPr lang="pt-BR" dirty="0" smtClean="0"/>
              <a:t>bem resolvido: quando existe um algoritmo polinomial para resolvê-lo;</a:t>
            </a:r>
            <a:endParaRPr lang="pt-BR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Algoritmos Polinomiais X Algoritmos</a:t>
            </a:r>
            <a:br>
              <a:rPr lang="pt-BR" dirty="0" smtClean="0"/>
            </a:br>
            <a:r>
              <a:rPr lang="pt-BR" dirty="0" smtClean="0"/>
              <a:t>Exponenciais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76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 distinção entre algoritmos polinomiais eficientes e algoritmos exponenciais ineficientes possui várias exceções;</a:t>
            </a:r>
          </a:p>
          <a:p>
            <a:r>
              <a:rPr lang="pt-BR" dirty="0" smtClean="0"/>
              <a:t>Exemplo: um algoritmo com função de complexidade </a:t>
            </a:r>
            <a:r>
              <a:rPr lang="pt-BR" i="1" dirty="0" smtClean="0"/>
              <a:t>f(n) = 2</a:t>
            </a:r>
            <a:r>
              <a:rPr lang="pt-BR" i="1" baseline="30000" dirty="0" smtClean="0"/>
              <a:t>n</a:t>
            </a:r>
            <a:r>
              <a:rPr lang="pt-BR" dirty="0" smtClean="0"/>
              <a:t> é mais rápido que um algoritmo </a:t>
            </a:r>
            <a:r>
              <a:rPr lang="pt-BR" i="1" dirty="0" smtClean="0"/>
              <a:t>g(n) = n</a:t>
            </a:r>
            <a:r>
              <a:rPr lang="pt-BR" i="1" baseline="30000" dirty="0" smtClean="0"/>
              <a:t>5</a:t>
            </a:r>
            <a:r>
              <a:rPr lang="pt-BR" dirty="0" smtClean="0"/>
              <a:t> para valores de </a:t>
            </a:r>
            <a:r>
              <a:rPr lang="pt-BR" i="1" dirty="0" smtClean="0"/>
              <a:t>n</a:t>
            </a:r>
            <a:r>
              <a:rPr lang="pt-BR" dirty="0" smtClean="0"/>
              <a:t> menores ou iguais a 20;</a:t>
            </a:r>
          </a:p>
          <a:p>
            <a:r>
              <a:rPr lang="pt-BR" dirty="0" smtClean="0"/>
              <a:t>Também existem algoritmos exponenciais que são muito úteis na prática; </a:t>
            </a:r>
          </a:p>
          <a:p>
            <a:r>
              <a:rPr lang="pt-BR" dirty="0" smtClean="0"/>
              <a:t>Exemplo: o algoritmo Simplex para programação linear possui complexidade de tempo exponencial para o pior caso mas executa muito rápido na prática;</a:t>
            </a:r>
          </a:p>
          <a:p>
            <a:r>
              <a:rPr lang="pt-BR" dirty="0" smtClean="0"/>
              <a:t>Tais exemplos não ocorrem com freqüência na prática, e muitos algoritmos exponenciais conhecidos não são muito úteis;</a:t>
            </a:r>
            <a:endParaRPr lang="pt-BR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de Algoritmo Exponencial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77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Um caixeiro viajante deseja visitar n cidades de tal forma que sua viagem inicie e termine em uma mesma cidade, e cada cidade deve ser visitada uma única vez;</a:t>
            </a:r>
          </a:p>
          <a:p>
            <a:r>
              <a:rPr lang="pt-BR" dirty="0" smtClean="0"/>
              <a:t>Supondo que sempre há uma estrada entre duas cidades quaisquer, o problema é encontrar a menor rota para a viagem;</a:t>
            </a:r>
          </a:p>
          <a:p>
            <a:r>
              <a:rPr lang="pt-BR" dirty="0" smtClean="0"/>
              <a:t>A figura ilustra o exemplo para quatro cidades c</a:t>
            </a:r>
            <a:r>
              <a:rPr lang="pt-BR" baseline="-25000" dirty="0" smtClean="0"/>
              <a:t>1</a:t>
            </a:r>
            <a:r>
              <a:rPr lang="pt-BR" dirty="0" smtClean="0"/>
              <a:t>; c</a:t>
            </a:r>
            <a:r>
              <a:rPr lang="pt-BR" baseline="-25000" dirty="0" smtClean="0"/>
              <a:t>2</a:t>
            </a:r>
            <a:r>
              <a:rPr lang="pt-BR" dirty="0" smtClean="0"/>
              <a:t>; c</a:t>
            </a:r>
            <a:r>
              <a:rPr lang="pt-BR" baseline="-25000" dirty="0" smtClean="0"/>
              <a:t>3</a:t>
            </a:r>
            <a:r>
              <a:rPr lang="pt-BR" dirty="0" smtClean="0"/>
              <a:t>; c</a:t>
            </a:r>
            <a:r>
              <a:rPr lang="pt-BR" baseline="-25000" dirty="0" smtClean="0"/>
              <a:t>4</a:t>
            </a:r>
            <a:r>
              <a:rPr lang="pt-BR" dirty="0" smtClean="0"/>
              <a:t>, em que os números nos arcos indicam a distância entre duas cidades;</a:t>
            </a:r>
            <a:endParaRPr lang="pt-BR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de Algoritmo Exponencial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78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 percurso &lt;c</a:t>
            </a:r>
            <a:r>
              <a:rPr lang="pt-BR" baseline="-25000" dirty="0" smtClean="0"/>
              <a:t>1</a:t>
            </a:r>
            <a:r>
              <a:rPr lang="pt-BR" dirty="0" smtClean="0"/>
              <a:t>; c</a:t>
            </a:r>
            <a:r>
              <a:rPr lang="pt-BR" baseline="-25000" dirty="0" smtClean="0"/>
              <a:t>3</a:t>
            </a:r>
            <a:r>
              <a:rPr lang="pt-BR" dirty="0" smtClean="0"/>
              <a:t>; c</a:t>
            </a:r>
            <a:r>
              <a:rPr lang="pt-BR" baseline="-25000" dirty="0" smtClean="0"/>
              <a:t>4</a:t>
            </a:r>
            <a:r>
              <a:rPr lang="pt-BR" dirty="0" smtClean="0"/>
              <a:t>; c</a:t>
            </a:r>
            <a:r>
              <a:rPr lang="pt-BR" baseline="-25000" dirty="0" smtClean="0"/>
              <a:t>2</a:t>
            </a:r>
            <a:r>
              <a:rPr lang="pt-BR" dirty="0" smtClean="0"/>
              <a:t>; c</a:t>
            </a:r>
            <a:r>
              <a:rPr lang="pt-BR" baseline="-25000" dirty="0" smtClean="0"/>
              <a:t>1</a:t>
            </a:r>
            <a:r>
              <a:rPr lang="pt-BR" dirty="0" smtClean="0"/>
              <a:t>&gt; é uma solução para o problema, cujo percurso total tem distância 24.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2714620"/>
            <a:ext cx="3429024" cy="2836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de Algoritmo Exponencial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79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Um algoritmo simples seria verificar todas as rotas e escolher a menor delas;</a:t>
            </a:r>
          </a:p>
          <a:p>
            <a:r>
              <a:rPr lang="pt-BR" dirty="0" smtClean="0"/>
              <a:t>Há (n – 1)! rotas possíveis e a distância total percorrida em cada rota envolve n adições, logo o número total de adições é n!;</a:t>
            </a:r>
          </a:p>
          <a:p>
            <a:r>
              <a:rPr lang="pt-BR" dirty="0" smtClean="0"/>
              <a:t>No exemplo anterior teríamos 24 adições;</a:t>
            </a:r>
          </a:p>
          <a:p>
            <a:r>
              <a:rPr lang="pt-BR" dirty="0" smtClean="0"/>
              <a:t>Suponha agora 50 cidades: o número de adições seria 50! </a:t>
            </a:r>
            <a:r>
              <a:rPr lang="pt-BR" i="1" dirty="0" smtClean="0"/>
              <a:t>≈</a:t>
            </a:r>
            <a:r>
              <a:rPr lang="pt-BR" dirty="0" smtClean="0"/>
              <a:t> 10</a:t>
            </a:r>
            <a:r>
              <a:rPr lang="pt-BR" baseline="30000" dirty="0" smtClean="0"/>
              <a:t>64</a:t>
            </a:r>
            <a:r>
              <a:rPr lang="pt-BR" dirty="0" smtClean="0"/>
              <a:t>;</a:t>
            </a:r>
          </a:p>
          <a:p>
            <a:r>
              <a:rPr lang="pt-BR" dirty="0" smtClean="0"/>
              <a:t>Em um computador que executa 109 adições por segundo, o tempo total para resolver o problema com 50 cidades seria maior do que 10</a:t>
            </a:r>
            <a:r>
              <a:rPr lang="pt-BR" baseline="30000" dirty="0" smtClean="0"/>
              <a:t>45</a:t>
            </a:r>
            <a:r>
              <a:rPr lang="pt-BR" dirty="0" smtClean="0"/>
              <a:t> séculos só para executar as adições;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Algoritmos Estruturas de Dados e Programas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8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Os algoritmos fazem parte do dia-a-dia das pessoas. Exemplos de algoritmos:</a:t>
            </a:r>
          </a:p>
          <a:p>
            <a:pPr lvl="1"/>
            <a:r>
              <a:rPr lang="pt-BR" dirty="0" smtClean="0"/>
              <a:t>instruções para o uso de medicamentos;</a:t>
            </a:r>
          </a:p>
          <a:p>
            <a:pPr lvl="1"/>
            <a:r>
              <a:rPr lang="pt-BR" dirty="0" smtClean="0"/>
              <a:t>indicações de como montar um aparelho;</a:t>
            </a:r>
          </a:p>
          <a:p>
            <a:pPr lvl="1"/>
            <a:r>
              <a:rPr lang="pt-BR" dirty="0" smtClean="0"/>
              <a:t>uma receita de culinária.</a:t>
            </a:r>
          </a:p>
          <a:p>
            <a:r>
              <a:rPr lang="pt-BR" dirty="0" smtClean="0"/>
              <a:t>Seqüência de ações executáveis para a obtenção de uma solução para um determinado tipo de problema.</a:t>
            </a:r>
            <a:endParaRPr lang="pt-BR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de Algoritmo Exponencial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80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 problema do caixeiro viajante aparece com freqüência em problemas relacionados com transporte, mas também aplicações importantes relacionadas com otimização de caminho percorrido.</a:t>
            </a:r>
            <a:endParaRPr lang="pt-BR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Técnicas de Análise de Algoritmos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81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Determinar o tempo de execução de um programa pode ser um problema matemático complexo;</a:t>
            </a:r>
          </a:p>
          <a:p>
            <a:r>
              <a:rPr lang="pt-BR" dirty="0" smtClean="0"/>
              <a:t>Determinar a ordem do tempo de execução, sem preocupação com o valor da constante envolvida, pode ser uma tarefa mais simples;</a:t>
            </a:r>
          </a:p>
          <a:p>
            <a:r>
              <a:rPr lang="pt-BR" dirty="0" smtClean="0"/>
              <a:t>A análise utiliza técnicas de matemática discreta, envolvendo contagem ou enumeração dos elementos de um conjunto:</a:t>
            </a:r>
          </a:p>
          <a:p>
            <a:pPr lvl="1"/>
            <a:r>
              <a:rPr lang="pt-BR" dirty="0" smtClean="0"/>
              <a:t>Manipulação de somas;</a:t>
            </a:r>
          </a:p>
          <a:p>
            <a:pPr lvl="1"/>
            <a:r>
              <a:rPr lang="pt-BR" dirty="0" smtClean="0"/>
              <a:t>Produtos;</a:t>
            </a:r>
          </a:p>
          <a:p>
            <a:pPr lvl="1"/>
            <a:r>
              <a:rPr lang="pt-BR" dirty="0" smtClean="0"/>
              <a:t>Permutações;</a:t>
            </a:r>
          </a:p>
          <a:p>
            <a:pPr lvl="1"/>
            <a:r>
              <a:rPr lang="pt-BR" dirty="0" smtClean="0"/>
              <a:t>Fatoriais;</a:t>
            </a:r>
          </a:p>
          <a:p>
            <a:pPr lvl="1"/>
            <a:r>
              <a:rPr lang="pt-BR" dirty="0" smtClean="0"/>
              <a:t>Coeficientes binomiais;</a:t>
            </a:r>
          </a:p>
          <a:p>
            <a:pPr lvl="1"/>
            <a:r>
              <a:rPr lang="pt-BR" dirty="0" smtClean="0"/>
              <a:t>Solução de equações de recorrência;</a:t>
            </a:r>
            <a:endParaRPr lang="pt-BR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82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/>
              <a:t>Dê o conceito de algoritmo, tipo de dados e tipo abstrato de dados.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O que significa dizer que um algoritmo executa em um tempo proporcional a </a:t>
            </a:r>
            <a:r>
              <a:rPr lang="pt-BR" i="1" dirty="0" smtClean="0"/>
              <a:t>n</a:t>
            </a:r>
            <a:r>
              <a:rPr lang="pt-BR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Qual algoritmo você prefere: um algoritmo que requer </a:t>
            </a:r>
            <a:r>
              <a:rPr lang="pt-BR" i="1" dirty="0" smtClean="0"/>
              <a:t>n</a:t>
            </a:r>
            <a:r>
              <a:rPr lang="pt-BR" i="1" baseline="30000" dirty="0" smtClean="0"/>
              <a:t>5</a:t>
            </a:r>
            <a:r>
              <a:rPr lang="pt-BR" dirty="0" smtClean="0"/>
              <a:t> passos ou um que requer </a:t>
            </a:r>
            <a:r>
              <a:rPr lang="pt-BR" i="1" dirty="0" smtClean="0"/>
              <a:t>2</a:t>
            </a:r>
            <a:r>
              <a:rPr lang="pt-BR" i="1" baseline="30000" dirty="0" smtClean="0"/>
              <a:t>n</a:t>
            </a:r>
            <a:r>
              <a:rPr lang="pt-BR" dirty="0" smtClean="0"/>
              <a:t> passos?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Explique a diferença entre </a:t>
            </a:r>
            <a:r>
              <a:rPr lang="pt-BR" i="1" dirty="0" smtClean="0"/>
              <a:t>O(1)</a:t>
            </a:r>
            <a:r>
              <a:rPr lang="pt-BR" dirty="0" smtClean="0"/>
              <a:t> e </a:t>
            </a:r>
            <a:r>
              <a:rPr lang="pt-BR" i="1" dirty="0" smtClean="0"/>
              <a:t>O(2)</a:t>
            </a:r>
            <a:r>
              <a:rPr lang="pt-BR" dirty="0" smtClean="0"/>
              <a:t>?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83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/>
              <a:t>Implemente os três algoritmos apresentados nos programas para obter o máximo e o mínimo de um conjunto contendo n elementos. Execute os algoritmos para valores suficientemente grandes de n, gerando casos de teste para o melhor caso, pior caso e caso esperado. Comente os resultados obtidos.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Faça uma pesquisa sobre outras notações diferentes da notação </a:t>
            </a:r>
            <a:r>
              <a:rPr lang="pt-BR" i="1" dirty="0" smtClean="0"/>
              <a:t>O</a:t>
            </a:r>
            <a:r>
              <a:rPr lang="pt-BR" dirty="0" smtClean="0"/>
              <a:t>. Apresente na forma de trabalho.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Obrigado!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Luís Carlos Costa Fonseca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84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Contatos:</a:t>
            </a:r>
          </a:p>
          <a:p>
            <a:pPr lvl="1"/>
            <a:r>
              <a:rPr lang="pt-BR" dirty="0" smtClean="0">
                <a:hlinkClick r:id="rId2"/>
              </a:rPr>
              <a:t>lccf@ufma.br</a:t>
            </a:r>
            <a:endParaRPr lang="pt-BR" dirty="0" smtClean="0"/>
          </a:p>
          <a:p>
            <a:pPr lvl="1"/>
            <a:r>
              <a:rPr lang="pt-BR" dirty="0" smtClean="0">
                <a:hlinkClick r:id="rId3"/>
              </a:rPr>
              <a:t>lccfonseca@gmail.com</a:t>
            </a:r>
            <a:endParaRPr lang="pt-BR" dirty="0" smtClean="0"/>
          </a:p>
          <a:p>
            <a:pPr lvl="1"/>
            <a:r>
              <a:rPr lang="pt-BR" dirty="0" smtClean="0">
                <a:hlinkClick r:id="rId4"/>
              </a:rPr>
              <a:t>lccfonseca@hotmail.com</a:t>
            </a:r>
            <a:endParaRPr lang="pt-B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Algoritmos Estruturas de Dados e Programas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FF02-FE7F-41A1-B554-041654CE5A89}" type="datetime4">
              <a:rPr lang="pt-BR" smtClean="0"/>
              <a:pPr/>
              <a:t>3 de agosto de 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 Dr. Luís Carlos Costa Fonseca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9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Segundo </a:t>
            </a:r>
            <a:r>
              <a:rPr lang="pt-BR" dirty="0" err="1" smtClean="0"/>
              <a:t>Dijkstra</a:t>
            </a:r>
            <a:r>
              <a:rPr lang="pt-BR" dirty="0" smtClean="0"/>
              <a:t>, um algoritmo corresponde a uma descrição de um padrão de comportamento, expresso em termos de um conjunto finito de ações:</a:t>
            </a:r>
          </a:p>
          <a:p>
            <a:pPr lvl="1"/>
            <a:r>
              <a:rPr lang="pt-BR" dirty="0" smtClean="0"/>
              <a:t>Executando a operação a + b percebemos um padrão de comportamento, mesmo que a operação seja realizada para valores diferentes de a e b;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582</TotalTime>
  <Words>6476</Words>
  <Application>Microsoft Office PowerPoint</Application>
  <PresentationFormat>Apresentação na tela (4:3)</PresentationFormat>
  <Paragraphs>680</Paragraphs>
  <Slides>84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84</vt:i4>
      </vt:variant>
    </vt:vector>
  </HeadingPairs>
  <TitlesOfParts>
    <vt:vector size="85" baseType="lpstr">
      <vt:lpstr>Patrimônio Líquido</vt:lpstr>
      <vt:lpstr>Estruturas de Dados (Ordenação e Pesquisa)</vt:lpstr>
      <vt:lpstr>Objetivos</vt:lpstr>
      <vt:lpstr>Ementa</vt:lpstr>
      <vt:lpstr>Bibliografia Sugerida</vt:lpstr>
      <vt:lpstr>Roteiro Geral da Disciplina</vt:lpstr>
      <vt:lpstr>Parte 1</vt:lpstr>
      <vt:lpstr>Roteiro</vt:lpstr>
      <vt:lpstr>Algoritmos Estruturas de Dados e Programas</vt:lpstr>
      <vt:lpstr>Algoritmos Estruturas de Dados e Programas</vt:lpstr>
      <vt:lpstr>Estruturas de Dados</vt:lpstr>
      <vt:lpstr>Escolha da Representação dos Dados</vt:lpstr>
      <vt:lpstr>Programas</vt:lpstr>
      <vt:lpstr>Programas</vt:lpstr>
      <vt:lpstr>Tipos de Dados</vt:lpstr>
      <vt:lpstr>Tipos Abstratos de Dados (TAD’s)</vt:lpstr>
      <vt:lpstr>Tipos Abstratos de Dados (TAD’s)</vt:lpstr>
      <vt:lpstr>Implementação de TAD’s</vt:lpstr>
      <vt:lpstr>Implementação de TAD’s</vt:lpstr>
      <vt:lpstr>Medida do Tempo de Execução de um Programa</vt:lpstr>
      <vt:lpstr>Tipos de Problemas na Análise de Algoritmos</vt:lpstr>
      <vt:lpstr>Tipos de Problemas na Análise de Algoritmos</vt:lpstr>
      <vt:lpstr>Custo de um Algoritmo</vt:lpstr>
      <vt:lpstr>Medida do Custo pela Execução do Programa</vt:lpstr>
      <vt:lpstr>Medida do Custo pela Execução do Programa</vt:lpstr>
      <vt:lpstr>Medida do Custo pela Execução do Programa</vt:lpstr>
      <vt:lpstr>Função de Complexidade</vt:lpstr>
      <vt:lpstr>Função de Complexidade</vt:lpstr>
      <vt:lpstr>Exemplo: Maior Elemento</vt:lpstr>
      <vt:lpstr>Exemplo: Maior Elemento</vt:lpstr>
      <vt:lpstr>Exemplo: Maior Elemento</vt:lpstr>
      <vt:lpstr>Tamanho da Entrada de Dados</vt:lpstr>
      <vt:lpstr>Tamanho da Entrada de Dados</vt:lpstr>
      <vt:lpstr>Melhor Caso, Pior Caso e Caso Médio</vt:lpstr>
      <vt:lpstr>Melhor Caso, Pior Caso e Caso Médio</vt:lpstr>
      <vt:lpstr>Exemplo – Registros de um Arquivo</vt:lpstr>
      <vt:lpstr>Exemplo – Registros de um Arquivo</vt:lpstr>
      <vt:lpstr>Exemplo – Registros de um Arquivo</vt:lpstr>
      <vt:lpstr>Exemplo – Registros de um Arquivo</vt:lpstr>
      <vt:lpstr>Exemplo - Maior e Menor Elemento (1)</vt:lpstr>
      <vt:lpstr>Exemplo - Maior e Menor Elemento (1)</vt:lpstr>
      <vt:lpstr>Exemplo - Maior e Menor Elemento (2)</vt:lpstr>
      <vt:lpstr>Exemplo - Maior e Menor Elemento (2)</vt:lpstr>
      <vt:lpstr>Exemplo - Maior e Menor Elemento (3)</vt:lpstr>
      <vt:lpstr>Exemplo - Maior e Menor Elemento (3)</vt:lpstr>
      <vt:lpstr>Exemplo - Maior e Menor Elemento (3)</vt:lpstr>
      <vt:lpstr>Comparação entre os Algoritmos MaxMin1, MaxMin2 e MaxMin3</vt:lpstr>
      <vt:lpstr>Comparação entre os Algoritmos MaxMin1, MaxMin2 e MaxMin3</vt:lpstr>
      <vt:lpstr>Comportamento Assintótico de Funções</vt:lpstr>
      <vt:lpstr>Comportamento Assintótico de Funções</vt:lpstr>
      <vt:lpstr>Dominação Assintótica</vt:lpstr>
      <vt:lpstr>Dominação Assintótica</vt:lpstr>
      <vt:lpstr>Dominação Assintótica</vt:lpstr>
      <vt:lpstr>Notação O</vt:lpstr>
      <vt:lpstr>Notação O</vt:lpstr>
      <vt:lpstr>Notação O</vt:lpstr>
      <vt:lpstr>Notação O</vt:lpstr>
      <vt:lpstr>Notação O</vt:lpstr>
      <vt:lpstr>Operações com a Notação O</vt:lpstr>
      <vt:lpstr>Operações com a Notação O</vt:lpstr>
      <vt:lpstr>Classes de comportamento assintótico</vt:lpstr>
      <vt:lpstr>Classes de comportamento assintótico</vt:lpstr>
      <vt:lpstr>Comparação de programas</vt:lpstr>
      <vt:lpstr>Comparação de programas</vt:lpstr>
      <vt:lpstr>Principais classes de problemas</vt:lpstr>
      <vt:lpstr>Principais classes de problemas</vt:lpstr>
      <vt:lpstr>Principais classes de problemas</vt:lpstr>
      <vt:lpstr>Principais classes de problemas</vt:lpstr>
      <vt:lpstr>Principais classes de problemas</vt:lpstr>
      <vt:lpstr>Principais classes de problemas</vt:lpstr>
      <vt:lpstr>Principais classes de problemas</vt:lpstr>
      <vt:lpstr>Principais classes de problemas</vt:lpstr>
      <vt:lpstr>Comparação de funções de complexidade</vt:lpstr>
      <vt:lpstr>Comparação de funções de complexidade</vt:lpstr>
      <vt:lpstr>Algoritmos Polinomiais</vt:lpstr>
      <vt:lpstr>Algoritmos Polinomiais</vt:lpstr>
      <vt:lpstr>Algoritmos Polinomiais X Algoritmos Exponenciais</vt:lpstr>
      <vt:lpstr>Exemplo de Algoritmo Exponencial</vt:lpstr>
      <vt:lpstr>Exemplo de Algoritmo Exponencial</vt:lpstr>
      <vt:lpstr>Exemplo de Algoritmo Exponencial</vt:lpstr>
      <vt:lpstr>Exemplo de Algoritmo Exponencial</vt:lpstr>
      <vt:lpstr>Técnicas de Análise de Algoritmos</vt:lpstr>
      <vt:lpstr>Exercícios</vt:lpstr>
      <vt:lpstr>Exercícios</vt:lpstr>
      <vt:lpstr>Obrigado!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Estruturas de Dados (Algoritmos de Ordenação)</dc:title>
  <dc:creator>lccf</dc:creator>
  <cp:lastModifiedBy>Cliente</cp:lastModifiedBy>
  <cp:revision>140</cp:revision>
  <dcterms:created xsi:type="dcterms:W3CDTF">2010-03-16T18:17:19Z</dcterms:created>
  <dcterms:modified xsi:type="dcterms:W3CDTF">2012-08-03T12:18:10Z</dcterms:modified>
</cp:coreProperties>
</file>